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87" r:id="rId2"/>
    <p:sldId id="288" r:id="rId3"/>
    <p:sldId id="289" r:id="rId4"/>
    <p:sldId id="298" r:id="rId5"/>
    <p:sldId id="299" r:id="rId6"/>
    <p:sldId id="292" r:id="rId7"/>
    <p:sldId id="293" r:id="rId8"/>
  </p:sldIdLst>
  <p:sldSz cx="9906000" cy="6858000" type="A4"/>
  <p:notesSz cx="6858000" cy="9144000"/>
  <p:defaultTextStyle>
    <a:defPPr>
      <a:defRPr lang="en-US"/>
    </a:defPPr>
    <a:lvl1pPr marL="0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04A"/>
    <a:srgbClr val="C80064"/>
    <a:srgbClr val="0B2159"/>
    <a:srgbClr val="003635"/>
    <a:srgbClr val="FF0D97"/>
    <a:srgbClr val="0000CC"/>
    <a:srgbClr val="9EFF29"/>
    <a:srgbClr val="C33A1F"/>
    <a:srgbClr val="FF2549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955" autoAdjust="0"/>
  </p:normalViewPr>
  <p:slideViewPr>
    <p:cSldViewPr snapToGrid="0">
      <p:cViewPr varScale="1">
        <p:scale>
          <a:sx n="66" d="100"/>
          <a:sy n="66" d="100"/>
        </p:scale>
        <p:origin x="7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789;g7098bb5640_0_1125:notes">
            <a:extLst>
              <a:ext uri="{FF2B5EF4-FFF2-40B4-BE49-F238E27FC236}">
                <a16:creationId xmlns="" xmlns:a16="http://schemas.microsoft.com/office/drawing/2014/main" id="{FCACE7CE-D9D9-4B42-B13C-3133648954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Google Shape;1790;g7098bb5640_0_1125:notes">
            <a:extLst>
              <a:ext uri="{FF2B5EF4-FFF2-40B4-BE49-F238E27FC236}">
                <a16:creationId xmlns="" xmlns:a16="http://schemas.microsoft.com/office/drawing/2014/main" id="{73516C23-6208-49A7-97F0-F75C8E559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3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120" y="4404852"/>
            <a:ext cx="8675741" cy="12683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120" y="5673212"/>
            <a:ext cx="8667750" cy="90456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848" y="3101618"/>
            <a:ext cx="1585766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780000" y="1536633"/>
            <a:ext cx="8346000" cy="4555200"/>
          </a:xfrm>
          <a:prstGeom prst="rect">
            <a:avLst/>
          </a:prstGeom>
          <a:solidFill>
            <a:srgbClr val="FFFFFF">
              <a:alpha val="45090"/>
            </a:srgbClr>
          </a:solidFill>
        </p:spPr>
        <p:txBody>
          <a:bodyPr spcFirstLastPara="1" lIns="91425" tIns="91425" rIns="91425" bIns="91425">
            <a:noAutofit/>
          </a:bodyPr>
          <a:lstStyle>
            <a:lvl1pPr marL="422041" lvl="0" indent="-2754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200">
                <a:solidFill>
                  <a:srgbClr val="F3F3F3"/>
                </a:solidFill>
              </a:defRPr>
            </a:lvl1pPr>
            <a:lvl2pPr marL="844083" lvl="1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108"/>
            </a:lvl2pPr>
            <a:lvl3pPr marL="1266124" lvl="2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romanLcPeriod"/>
              <a:defRPr sz="1108"/>
            </a:lvl3pPr>
            <a:lvl4pPr marL="1688165" lvl="3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  <a:defRPr sz="1108"/>
            </a:lvl4pPr>
            <a:lvl5pPr marL="2110207" lvl="4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108"/>
            </a:lvl5pPr>
            <a:lvl6pPr marL="2532248" lvl="5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romanLcPeriod"/>
              <a:defRPr sz="1108"/>
            </a:lvl6pPr>
            <a:lvl7pPr marL="2954289" lvl="6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rabicPeriod"/>
              <a:defRPr sz="1108"/>
            </a:lvl7pPr>
            <a:lvl8pPr marL="3376331" lvl="7" indent="-275499">
              <a:spcBef>
                <a:spcPts val="1477"/>
              </a:spcBef>
              <a:spcAft>
                <a:spcPts val="0"/>
              </a:spcAft>
              <a:buClr>
                <a:srgbClr val="000000"/>
              </a:buClr>
              <a:buSzPts val="1100"/>
              <a:buAutoNum type="alphaLcPeriod"/>
              <a:defRPr sz="1108"/>
            </a:lvl8pPr>
            <a:lvl9pPr marL="3798372" lvl="8" indent="-275499">
              <a:spcBef>
                <a:spcPts val="1477"/>
              </a:spcBef>
              <a:spcAft>
                <a:spcPts val="1477"/>
              </a:spcAft>
              <a:buClr>
                <a:srgbClr val="000000"/>
              </a:buClr>
              <a:buSzPts val="1100"/>
              <a:buAutoNum type="romanLcPeriod"/>
              <a:defRPr sz="1108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80108" y="679767"/>
            <a:ext cx="8346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None/>
              <a:defRPr sz="2769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84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8" y="1144691"/>
            <a:ext cx="8947356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57" y="2153265"/>
            <a:ext cx="8933243" cy="42180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73" y="542050"/>
            <a:ext cx="7372727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348" y="1524001"/>
            <a:ext cx="7397545" cy="47273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95" y="1109446"/>
            <a:ext cx="8767812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642" y="2315500"/>
            <a:ext cx="4376870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642" y="2945363"/>
            <a:ext cx="4376870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023" y="2315500"/>
            <a:ext cx="4378590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023" y="2945363"/>
            <a:ext cx="4378590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912" y="6951663"/>
            <a:ext cx="908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linkedin.com/company/cfr-infrastructur%C4%83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6.jpeg"/><Relationship Id="rId5" Type="http://schemas.openxmlformats.org/officeDocument/2006/relationships/hyperlink" Target="https://www.facebook.com/cfrinfrastructura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linkedin.com/company/cfr-infrastructur%C4%83/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="" xmlns:a16="http://schemas.microsoft.com/office/drawing/2014/main" id="{3760615C-3F7C-4B9D-9661-45B3DE8745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77733" y="1587956"/>
            <a:ext cx="8769697" cy="1200150"/>
          </a:xfrm>
        </p:spPr>
        <p:txBody>
          <a:bodyPr>
            <a:noAutofit/>
          </a:bodyPr>
          <a:lstStyle/>
          <a:p>
            <a:pPr algn="ctr"/>
            <a:r>
              <a:rPr lang="ro-RO" sz="2000" b="1" dirty="0">
                <a:latin typeface="Georgia" pitchFamily="18"/>
                <a:ea typeface="+mn-ea"/>
                <a:cs typeface="Arial" panose="020B0604020202020204" pitchFamily="34" charset="0"/>
              </a:rPr>
              <a:t>Modernizarea liniei de cale ferată </a:t>
            </a:r>
            <a:br>
              <a:rPr lang="ro-RO" sz="2000" b="1" dirty="0">
                <a:latin typeface="Georgia" pitchFamily="18"/>
                <a:ea typeface="+mn-ea"/>
                <a:cs typeface="Arial" panose="020B0604020202020204" pitchFamily="34" charset="0"/>
              </a:rPr>
            </a:br>
            <a:r>
              <a:rPr lang="ro-RO" sz="2000" b="1" dirty="0">
                <a:latin typeface="Georgia" pitchFamily="18"/>
                <a:ea typeface="+mn-ea"/>
                <a:cs typeface="Arial" panose="020B0604020202020204" pitchFamily="34" charset="0"/>
              </a:rPr>
              <a:t>București Nord-Jilava-Giurgiu Nord-Giurgiu Nord Frontieră</a:t>
            </a:r>
            <a:r>
              <a:rPr lang="ro-RO" sz="1800" b="1" dirty="0">
                <a:latin typeface="Georgia" pitchFamily="18"/>
                <a:ea typeface="+mn-ea"/>
                <a:cs typeface="Arial" panose="020B0604020202020204" pitchFamily="34" charset="0"/>
              </a:rPr>
              <a:t/>
            </a:r>
            <a:br>
              <a:rPr lang="ro-RO" sz="1800" b="1" dirty="0">
                <a:latin typeface="Georgia" pitchFamily="18"/>
                <a:ea typeface="+mn-ea"/>
                <a:cs typeface="Arial" panose="020B0604020202020204" pitchFamily="34" charset="0"/>
              </a:rPr>
            </a:br>
            <a:r>
              <a:rPr lang="ro-RO" sz="1800" dirty="0">
                <a:latin typeface="Georgia" pitchFamily="18"/>
                <a:ea typeface="+mn-ea"/>
                <a:cs typeface="Arial" panose="020B0604020202020204" pitchFamily="34" charset="0"/>
              </a:rPr>
              <a:t> </a:t>
            </a:r>
            <a:br>
              <a:rPr lang="ro-RO" sz="1800" dirty="0">
                <a:latin typeface="Georgia" pitchFamily="18"/>
                <a:ea typeface="+mn-ea"/>
                <a:cs typeface="Arial" panose="020B0604020202020204" pitchFamily="34" charset="0"/>
              </a:rPr>
            </a:br>
            <a:r>
              <a:rPr lang="ro-RO" sz="1800" dirty="0">
                <a:latin typeface="Georgia" pitchFamily="18"/>
                <a:ea typeface="+mn-ea"/>
                <a:cs typeface="Arial" panose="020B0604020202020204" pitchFamily="34" charset="0"/>
              </a:rPr>
              <a:t>Lotul 1:  Redeschiderea circulației feroviare pe pod </a:t>
            </a:r>
            <a:br>
              <a:rPr lang="ro-RO" sz="1800" dirty="0">
                <a:latin typeface="Georgia" pitchFamily="18"/>
                <a:ea typeface="+mn-ea"/>
                <a:cs typeface="Arial" panose="020B0604020202020204" pitchFamily="34" charset="0"/>
              </a:rPr>
            </a:br>
            <a:r>
              <a:rPr lang="ro-RO" sz="1800" dirty="0">
                <a:latin typeface="Georgia" pitchFamily="18"/>
                <a:ea typeface="+mn-ea"/>
                <a:cs typeface="Arial" panose="020B0604020202020204" pitchFamily="34" charset="0"/>
              </a:rPr>
              <a:t>peste râul Argeș, între Vidra și Comana</a:t>
            </a:r>
            <a:endParaRPr lang="en-GB" sz="1800" dirty="0">
              <a:latin typeface="Georgia" pitchFamily="18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="" xmlns:a16="http://schemas.microsoft.com/office/drawing/2014/main" id="{6AFFF527-C056-42B8-BD81-3838720837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47521" y="6385933"/>
            <a:ext cx="5885511" cy="381580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9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 acestei publicații aparține exclusv autorului și nu reflectă în mod necesar opinia Uniunii Europene.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5" name="Rectangle 8">
            <a:extLst>
              <a:ext uri="{FF2B5EF4-FFF2-40B4-BE49-F238E27FC236}">
                <a16:creationId xmlns="" xmlns:a16="http://schemas.microsoft.com/office/drawing/2014/main" id="{220C95BC-3912-43FE-95E9-F66285590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-169277"/>
            <a:ext cx="3289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o-RO" altLang="ro-RO" sz="2000">
              <a:latin typeface="Georgia" panose="02040502050405020303" pitchFamily="18" charset="0"/>
            </a:endParaRPr>
          </a:p>
        </p:txBody>
      </p:sp>
      <p:sp>
        <p:nvSpPr>
          <p:cNvPr id="15366" name="Rectangle 9">
            <a:extLst>
              <a:ext uri="{FF2B5EF4-FFF2-40B4-BE49-F238E27FC236}">
                <a16:creationId xmlns="" xmlns:a16="http://schemas.microsoft.com/office/drawing/2014/main" id="{7AD6252D-0B53-4AA0-8E00-7F66A6CF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6" y="-17514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/>
          </a:p>
        </p:txBody>
      </p:sp>
      <p:grpSp>
        <p:nvGrpSpPr>
          <p:cNvPr id="15377" name="Group 9">
            <a:extLst>
              <a:ext uri="{FF2B5EF4-FFF2-40B4-BE49-F238E27FC236}">
                <a16:creationId xmlns="" xmlns:a16="http://schemas.microsoft.com/office/drawing/2014/main" id="{1C838030-7FEA-42EC-9519-47BC4CF12DCE}"/>
              </a:ext>
            </a:extLst>
          </p:cNvPr>
          <p:cNvGrpSpPr>
            <a:grpSpLocks/>
          </p:cNvGrpSpPr>
          <p:nvPr/>
        </p:nvGrpSpPr>
        <p:grpSpPr bwMode="auto">
          <a:xfrm>
            <a:off x="695907" y="331450"/>
            <a:ext cx="5208587" cy="741362"/>
            <a:chOff x="3698421" y="4205026"/>
            <a:chExt cx="5208877" cy="741263"/>
          </a:xfrm>
        </p:grpSpPr>
        <p:pic>
          <p:nvPicPr>
            <p:cNvPr id="15381" name="Picture 11">
              <a:extLst>
                <a:ext uri="{FF2B5EF4-FFF2-40B4-BE49-F238E27FC236}">
                  <a16:creationId xmlns="" xmlns:a16="http://schemas.microsoft.com/office/drawing/2014/main" id="{D717D36C-C03C-4E5F-BC6B-AD4504180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421" y="4205026"/>
              <a:ext cx="5208877" cy="74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2">
              <a:extLst>
                <a:ext uri="{FF2B5EF4-FFF2-40B4-BE49-F238E27FC236}">
                  <a16:creationId xmlns="" xmlns:a16="http://schemas.microsoft.com/office/drawing/2014/main" id="{3960BFF1-AB69-4E17-9180-D4D86ED99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9899" y="4345625"/>
              <a:ext cx="923167" cy="43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8" name="Picture 4" descr="Imagini pentru logo guvern">
            <a:extLst>
              <a:ext uri="{FF2B5EF4-FFF2-40B4-BE49-F238E27FC236}">
                <a16:creationId xmlns="" xmlns:a16="http://schemas.microsoft.com/office/drawing/2014/main" id="{7445A907-9BBE-45A1-9E08-471C35C2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83" y="460220"/>
            <a:ext cx="888936" cy="49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F4B6D1-C410-4390-AA3C-0D906A70AE42}"/>
              </a:ext>
            </a:extLst>
          </p:cNvPr>
          <p:cNvSpPr/>
          <p:nvPr/>
        </p:nvSpPr>
        <p:spPr bwMode="auto">
          <a:xfrm>
            <a:off x="703844" y="356850"/>
            <a:ext cx="1073150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70" name="Rectangle 1">
            <a:extLst>
              <a:ext uri="{FF2B5EF4-FFF2-40B4-BE49-F238E27FC236}">
                <a16:creationId xmlns="" xmlns:a16="http://schemas.microsoft.com/office/drawing/2014/main" id="{98AAD82F-EB94-4CC7-92CA-7ACF001E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8" y="4705467"/>
            <a:ext cx="3222612" cy="147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60000"/>
              </a:lnSpc>
              <a:buNone/>
            </a:pPr>
            <a:r>
              <a:rPr lang="ro-RO" sz="1800" b="1" dirty="0">
                <a:solidFill>
                  <a:schemeClr val="bg1"/>
                </a:solidFill>
                <a:latin typeface="Georgia" pitchFamily="18"/>
              </a:rPr>
              <a:t>101079314  </a:t>
            </a:r>
          </a:p>
          <a:p>
            <a:pPr>
              <a:lnSpc>
                <a:spcPct val="160000"/>
              </a:lnSpc>
              <a:buNone/>
            </a:pPr>
            <a:r>
              <a:rPr lang="ro-RO" sz="1800" b="1" dirty="0">
                <a:solidFill>
                  <a:schemeClr val="bg1"/>
                </a:solidFill>
                <a:latin typeface="Georgia" pitchFamily="18"/>
              </a:rPr>
              <a:t>21-RO-TC-Giurgiu Bridge  </a:t>
            </a:r>
          </a:p>
          <a:p>
            <a:pPr>
              <a:lnSpc>
                <a:spcPct val="160000"/>
              </a:lnSpc>
              <a:buNone/>
            </a:pPr>
            <a:r>
              <a:rPr lang="ro-RO" sz="1800" b="1" dirty="0">
                <a:solidFill>
                  <a:schemeClr val="bg1"/>
                </a:solidFill>
                <a:latin typeface="Georgia" pitchFamily="18"/>
              </a:rPr>
              <a:t>CEF-T-2021-CORECOEN</a:t>
            </a:r>
          </a:p>
        </p:txBody>
      </p:sp>
      <p:grpSp>
        <p:nvGrpSpPr>
          <p:cNvPr id="15371" name="Group 20">
            <a:extLst>
              <a:ext uri="{FF2B5EF4-FFF2-40B4-BE49-F238E27FC236}">
                <a16:creationId xmlns="" xmlns:a16="http://schemas.microsoft.com/office/drawing/2014/main" id="{F7ADF6DE-9FBA-42B6-9E76-69F81CC40CA6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90488"/>
            <a:ext cx="1219200" cy="990600"/>
            <a:chOff x="533400" y="457200"/>
            <a:chExt cx="1219200" cy="990600"/>
          </a:xfrm>
        </p:grpSpPr>
        <p:sp>
          <p:nvSpPr>
            <p:cNvPr id="28" name="Arrow: Striped Right 27">
              <a:extLst>
                <a:ext uri="{FF2B5EF4-FFF2-40B4-BE49-F238E27FC236}">
                  <a16:creationId xmlns="" xmlns:a16="http://schemas.microsoft.com/office/drawing/2014/main" id="{C48CD4CD-0B6F-4779-B35A-92278BA48AAC}"/>
                </a:ext>
              </a:extLst>
            </p:cNvPr>
            <p:cNvSpPr/>
            <p:nvPr/>
          </p:nvSpPr>
          <p:spPr bwMode="auto">
            <a:xfrm>
              <a:off x="533400" y="457200"/>
              <a:ext cx="633413" cy="990600"/>
            </a:xfrm>
            <a:prstGeom prst="stripedRightArrow">
              <a:avLst>
                <a:gd name="adj1" fmla="val 75700"/>
                <a:gd name="adj2" fmla="val 692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9" name="Arrow: Striped Right 28">
              <a:extLst>
                <a:ext uri="{FF2B5EF4-FFF2-40B4-BE49-F238E27FC236}">
                  <a16:creationId xmlns="" xmlns:a16="http://schemas.microsoft.com/office/drawing/2014/main" id="{397BEFEF-1183-4E99-BAAE-24EBB7B29BAB}"/>
                </a:ext>
              </a:extLst>
            </p:cNvPr>
            <p:cNvSpPr/>
            <p:nvPr/>
          </p:nvSpPr>
          <p:spPr bwMode="auto">
            <a:xfrm>
              <a:off x="838200" y="457200"/>
              <a:ext cx="633413" cy="990600"/>
            </a:xfrm>
            <a:prstGeom prst="stripedRightArrow">
              <a:avLst>
                <a:gd name="adj1" fmla="val 75700"/>
                <a:gd name="adj2" fmla="val 1001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30" name="Arrow: Striped Right 29">
              <a:extLst>
                <a:ext uri="{FF2B5EF4-FFF2-40B4-BE49-F238E27FC236}">
                  <a16:creationId xmlns="" xmlns:a16="http://schemas.microsoft.com/office/drawing/2014/main" id="{44197EC4-EAE4-419C-9F4A-EB015B86F83D}"/>
                </a:ext>
              </a:extLst>
            </p:cNvPr>
            <p:cNvSpPr/>
            <p:nvPr/>
          </p:nvSpPr>
          <p:spPr bwMode="auto">
            <a:xfrm>
              <a:off x="1119188" y="457200"/>
              <a:ext cx="633412" cy="990600"/>
            </a:xfrm>
            <a:prstGeom prst="stripedRightArrow">
              <a:avLst>
                <a:gd name="adj1" fmla="val 75700"/>
                <a:gd name="adj2" fmla="val 128279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F76487-2297-815D-E484-4C046FD631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9" y="331450"/>
            <a:ext cx="724766" cy="73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71C854A4-6173-1675-5388-B1F41F68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21" y="3486998"/>
            <a:ext cx="5799909" cy="2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3BFE58C6-BD1D-F543-1169-0A9E1DA1D205}"/>
              </a:ext>
            </a:extLst>
          </p:cNvPr>
          <p:cNvSpPr txBox="1">
            <a:spLocks noChangeArrowheads="1"/>
          </p:cNvSpPr>
          <p:nvPr/>
        </p:nvSpPr>
        <p:spPr>
          <a:xfrm>
            <a:off x="3150455" y="2592086"/>
            <a:ext cx="4224252" cy="1200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2800" b="1" dirty="0">
                <a:latin typeface="Georgia" pitchFamily="18"/>
                <a:ea typeface="+mn-ea"/>
                <a:cs typeface="Arial" panose="020B0604020202020204" pitchFamily="34" charset="0"/>
              </a:rPr>
              <a:t>PODUL GIURGIU</a:t>
            </a:r>
            <a:endParaRPr lang="en-GB" sz="2800" dirty="0">
              <a:latin typeface="Georgia" pitchFamily="18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E79646ED-DD07-B03A-8BDB-A4B8CAF2EE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80"/>
          <a:stretch/>
        </p:blipFill>
        <p:spPr bwMode="auto">
          <a:xfrm>
            <a:off x="530948" y="3541607"/>
            <a:ext cx="300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8" name="Group 4">
            <a:extLst>
              <a:ext uri="{FF2B5EF4-FFF2-40B4-BE49-F238E27FC236}">
                <a16:creationId xmlns="" xmlns:a16="http://schemas.microsoft.com/office/drawing/2014/main" id="{C93458EC-0BCE-45F3-85F5-BA695C9BA0C6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sp>
          <p:nvSpPr>
            <p:cNvPr id="16414" name="Arrow: Pentagon 7">
              <a:extLst>
                <a:ext uri="{FF2B5EF4-FFF2-40B4-BE49-F238E27FC236}">
                  <a16:creationId xmlns="" xmlns:a16="http://schemas.microsoft.com/office/drawing/2014/main" id="{C5D25D98-22B1-4004-A77B-BBF3C469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  <p:grpSp>
          <p:nvGrpSpPr>
            <p:cNvPr id="16412" name="Group 5">
              <a:extLst>
                <a:ext uri="{FF2B5EF4-FFF2-40B4-BE49-F238E27FC236}">
                  <a16:creationId xmlns="" xmlns:a16="http://schemas.microsoft.com/office/drawing/2014/main" id="{0852DBFF-8591-4DC7-A0CC-A1BCA94622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2" name="Arrow: Striped Right 11">
                <a:extLst>
                  <a:ext uri="{FF2B5EF4-FFF2-40B4-BE49-F238E27FC236}">
                    <a16:creationId xmlns="" xmlns:a16="http://schemas.microsoft.com/office/drawing/2014/main" id="{4889724A-B5B4-44CC-8163-7D1FED98C4D6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Arrow: Striped Right 13">
                <a:extLst>
                  <a:ext uri="{FF2B5EF4-FFF2-40B4-BE49-F238E27FC236}">
                    <a16:creationId xmlns="" xmlns:a16="http://schemas.microsoft.com/office/drawing/2014/main" id="{C8BBF1B3-4CB2-4485-9DB7-539553E92FC2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Arrow: Striped Right 14">
                <a:extLst>
                  <a:ext uri="{FF2B5EF4-FFF2-40B4-BE49-F238E27FC236}">
                    <a16:creationId xmlns="" xmlns:a16="http://schemas.microsoft.com/office/drawing/2014/main" id="{5FDC61F0-A99D-4E66-A61C-32127491433C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6413" name="Group 6">
              <a:extLst>
                <a:ext uri="{FF2B5EF4-FFF2-40B4-BE49-F238E27FC236}">
                  <a16:creationId xmlns="" xmlns:a16="http://schemas.microsoft.com/office/drawing/2014/main" id="{6B716021-D05D-46A8-B9B0-22C6E9C75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9" name="Arrow: Striped Right 8">
                <a:extLst>
                  <a:ext uri="{FF2B5EF4-FFF2-40B4-BE49-F238E27FC236}">
                    <a16:creationId xmlns="" xmlns:a16="http://schemas.microsoft.com/office/drawing/2014/main" id="{658FD5E8-C375-4A3C-BAFF-A689C9FBEC7B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Arrow: Striped Right 9">
                <a:extLst>
                  <a:ext uri="{FF2B5EF4-FFF2-40B4-BE49-F238E27FC236}">
                    <a16:creationId xmlns="" xmlns:a16="http://schemas.microsoft.com/office/drawing/2014/main" id="{37E60E0B-CBF0-4361-B3B9-2B9EB51B89CC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Arrow: Striped Right 10">
                <a:extLst>
                  <a:ext uri="{FF2B5EF4-FFF2-40B4-BE49-F238E27FC236}">
                    <a16:creationId xmlns="" xmlns:a16="http://schemas.microsoft.com/office/drawing/2014/main" id="{C1D9EE7E-E750-4A64-A1D3-EA3FDB9CD286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graphicFrame>
        <p:nvGraphicFramePr>
          <p:cNvPr id="17" name="Table 3">
            <a:extLst>
              <a:ext uri="{FF2B5EF4-FFF2-40B4-BE49-F238E27FC236}">
                <a16:creationId xmlns="" xmlns:a16="http://schemas.microsoft.com/office/drawing/2014/main" id="{ACFA1748-5D54-4D89-A1B6-D2E368C40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38617"/>
              </p:ext>
            </p:extLst>
          </p:nvPr>
        </p:nvGraphicFramePr>
        <p:xfrm>
          <a:off x="1316723" y="1432925"/>
          <a:ext cx="7271459" cy="34169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7271459">
                  <a:extLst>
                    <a:ext uri="{9D8B030D-6E8A-4147-A177-3AD203B41FA5}">
                      <a16:colId xmlns="" xmlns:a16="http://schemas.microsoft.com/office/drawing/2014/main" val="3886406463"/>
                    </a:ext>
                  </a:extLst>
                </a:gridCol>
              </a:tblGrid>
              <a:tr h="3416969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790128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228D18A7-58EE-43F4-9B82-79248B1D4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12655"/>
              </p:ext>
            </p:extLst>
          </p:nvPr>
        </p:nvGraphicFramePr>
        <p:xfrm>
          <a:off x="1543050" y="1898650"/>
          <a:ext cx="6819900" cy="87177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3788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10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o-RO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Finanțare CEF 2021 -2027</a:t>
                      </a:r>
                      <a:endParaRPr lang="ro-RO" altLang="en-US" sz="16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42" marB="4574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60000"/>
                        </a:lnSpc>
                        <a:buNone/>
                      </a:pPr>
                      <a:r>
                        <a:rPr lang="ro-RO" sz="1600" b="1" dirty="0">
                          <a:solidFill>
                            <a:schemeClr val="bg1"/>
                          </a:solidFill>
                          <a:latin typeface="Georgia" pitchFamily="18"/>
                        </a:rPr>
                        <a:t>101079314 — 21-RO-TC-Giurgiu Bridge - CEF-T-2021-CORECOEN</a:t>
                      </a:r>
                    </a:p>
                  </a:txBody>
                  <a:tcPr marT="45742" marB="45742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78C80C1E-A495-43DA-9EE2-37BA00E31D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6714" y="333376"/>
            <a:ext cx="7458075" cy="568325"/>
          </a:xfrm>
        </p:spPr>
        <p:txBody>
          <a:bodyPr/>
          <a:lstStyle/>
          <a:p>
            <a:pPr marL="0" indent="0" algn="l">
              <a:lnSpc>
                <a:spcPct val="80000"/>
              </a:lnSpc>
              <a:buNone/>
              <a:defRPr/>
            </a:pPr>
            <a:r>
              <a:rPr lang="ro-RO" b="1" dirty="0">
                <a:latin typeface="Georgia" pitchFamily="18" charset="0"/>
              </a:rPr>
              <a:t>Finanțare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o-RO" sz="1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ro-RO" sz="1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="" xmlns:a16="http://schemas.microsoft.com/office/drawing/2014/main" id="{D9E66FD4-8E4A-4EA8-927E-D64E381D4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463" y="5005514"/>
            <a:ext cx="7655719" cy="87429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ro-RO" sz="1400" kern="0" dirty="0">
                <a:solidFill>
                  <a:schemeClr val="bg1"/>
                </a:solidFill>
                <a:latin typeface="Georgia" pitchFamily="18" charset="0"/>
              </a:rPr>
              <a:t>Proiectul este cofinanțat </a:t>
            </a:r>
            <a:r>
              <a:rPr lang="en-GB" sz="1400" kern="0" dirty="0">
                <a:solidFill>
                  <a:schemeClr val="bg1"/>
                </a:solidFill>
                <a:latin typeface="Georgia" pitchFamily="18" charset="0"/>
              </a:rPr>
              <a:t>de  Uniunea European</a:t>
            </a:r>
            <a:r>
              <a:rPr lang="ro-RO" sz="1400" kern="0" dirty="0">
                <a:solidFill>
                  <a:schemeClr val="bg1"/>
                </a:solidFill>
                <a:latin typeface="Georgia" pitchFamily="18" charset="0"/>
              </a:rPr>
              <a:t>ă prin programul CEF – Transport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020389E0-D335-458C-A1B5-56EA79CC5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85130"/>
              </p:ext>
            </p:extLst>
          </p:nvPr>
        </p:nvGraphicFramePr>
        <p:xfrm>
          <a:off x="1543050" y="3092116"/>
          <a:ext cx="6819900" cy="973856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325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4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Valoare</a:t>
                      </a:r>
                      <a:r>
                        <a:rPr lang="ro-RO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total eligibilă a proiectului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120.066.572,91 EURo</a:t>
                      </a:r>
                      <a:endParaRPr kumimoji="0" lang="ro-RO" alt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kumimoji="0" lang="ro-RO" sz="16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aloare</a:t>
                      </a:r>
                      <a:r>
                        <a:rPr kumimoji="0" lang="ro-RO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cofinanțare UE (85%) </a:t>
                      </a:r>
                      <a:endParaRPr kumimoji="0" lang="ro-RO" alt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o-RO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102.056.586,97 </a:t>
                      </a:r>
                      <a:r>
                        <a:rPr kumimoji="0" lang="ro-RO" alt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EUR</a:t>
                      </a:r>
                      <a:r>
                        <a:rPr kumimoji="0" lang="en-GB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ro-RO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ro-RO" altLang="en-US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AD17AE3-3863-3A98-574C-878B7D026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62833"/>
              </p:ext>
            </p:extLst>
          </p:nvPr>
        </p:nvGraphicFramePr>
        <p:xfrm>
          <a:off x="1543050" y="4125466"/>
          <a:ext cx="6819900" cy="5320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1025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17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o-RO" alt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Durata</a:t>
                      </a:r>
                    </a:p>
                  </a:txBody>
                  <a:tcPr marT="45713" marB="4571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indent="0" algn="ctr" eaLnBrk="1" hangingPunct="1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ro-RO" sz="1600" kern="0" dirty="0">
                          <a:solidFill>
                            <a:schemeClr val="bg1"/>
                          </a:solidFill>
                          <a:latin typeface="Georgia" pitchFamily="18" charset="0"/>
                          <a:cs typeface="Times New Roman" panose="02020603050405020304" pitchFamily="18" charset="0"/>
                        </a:rPr>
                        <a:t>4 ianuarie 2021 – 03 decembrie 2023</a:t>
                      </a:r>
                      <a:endParaRPr lang="ro-RO" sz="1800" kern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="" xmlns:a16="http://schemas.microsoft.com/office/drawing/2014/main" id="{CA8B4EC9-637D-4844-A398-D2E3B71B1B95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grpSp>
          <p:nvGrpSpPr>
            <p:cNvPr id="17413" name="Group 3">
              <a:extLst>
                <a:ext uri="{FF2B5EF4-FFF2-40B4-BE49-F238E27FC236}">
                  <a16:creationId xmlns="" xmlns:a16="http://schemas.microsoft.com/office/drawing/2014/main" id="{B775D14E-D3C1-436C-9663-28708522B0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0" name="Arrow: Striped Right 9">
                <a:extLst>
                  <a:ext uri="{FF2B5EF4-FFF2-40B4-BE49-F238E27FC236}">
                    <a16:creationId xmlns="" xmlns:a16="http://schemas.microsoft.com/office/drawing/2014/main" id="{A3BFB691-EACE-4239-87EE-B314DFD65862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Arrow: Striped Right 10">
                <a:extLst>
                  <a:ext uri="{FF2B5EF4-FFF2-40B4-BE49-F238E27FC236}">
                    <a16:creationId xmlns="" xmlns:a16="http://schemas.microsoft.com/office/drawing/2014/main" id="{0BD9120E-1E49-42E5-89D7-FCA096ECED78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Arrow: Striped Right 11">
                <a:extLst>
                  <a:ext uri="{FF2B5EF4-FFF2-40B4-BE49-F238E27FC236}">
                    <a16:creationId xmlns="" xmlns:a16="http://schemas.microsoft.com/office/drawing/2014/main" id="{3A09F04C-65FE-4631-8DAD-B0E07D7152AE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7414" name="Group 4">
              <a:extLst>
                <a:ext uri="{FF2B5EF4-FFF2-40B4-BE49-F238E27FC236}">
                  <a16:creationId xmlns="" xmlns:a16="http://schemas.microsoft.com/office/drawing/2014/main" id="{187D47C6-C87E-4EF8-9F46-AF47D5EF9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7" name="Arrow: Striped Right 6">
                <a:extLst>
                  <a:ext uri="{FF2B5EF4-FFF2-40B4-BE49-F238E27FC236}">
                    <a16:creationId xmlns="" xmlns:a16="http://schemas.microsoft.com/office/drawing/2014/main" id="{3B887956-5E86-457D-BFB8-393B143B5CFA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8" name="Arrow: Striped Right 7">
                <a:extLst>
                  <a:ext uri="{FF2B5EF4-FFF2-40B4-BE49-F238E27FC236}">
                    <a16:creationId xmlns="" xmlns:a16="http://schemas.microsoft.com/office/drawing/2014/main" id="{59B34979-2053-423F-915D-079FCA35F311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Arrow: Striped Right 8">
                <a:extLst>
                  <a:ext uri="{FF2B5EF4-FFF2-40B4-BE49-F238E27FC236}">
                    <a16:creationId xmlns="" xmlns:a16="http://schemas.microsoft.com/office/drawing/2014/main" id="{673E7CE1-7E49-4767-8738-980FA0BD5668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7415" name="Arrow: Pentagon 5">
              <a:extLst>
                <a:ext uri="{FF2B5EF4-FFF2-40B4-BE49-F238E27FC236}">
                  <a16:creationId xmlns="" xmlns:a16="http://schemas.microsoft.com/office/drawing/2014/main" id="{008EDE80-FC9C-405D-B4EC-53FAECAAE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</p:grp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F22BF67D-B1E1-406A-A7B1-769F2F7AB4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7988" y="234951"/>
            <a:ext cx="7548562" cy="646113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ro-RO" altLang="en-US" b="1" dirty="0">
                <a:latin typeface="Georgia" panose="02040502050405020303" pitchFamily="18" charset="0"/>
              </a:rPr>
              <a:t>Necesitate</a:t>
            </a:r>
            <a:endParaRPr lang="en-GB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o-RO" sz="1400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o-RO" sz="1400" dirty="0">
              <a:solidFill>
                <a:schemeClr val="accent3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73497242-999B-4143-9600-ED7A360C9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158"/>
              </p:ext>
            </p:extLst>
          </p:nvPr>
        </p:nvGraphicFramePr>
        <p:xfrm>
          <a:off x="3002574" y="1621276"/>
          <a:ext cx="6223976" cy="395258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6223976">
                  <a:extLst>
                    <a:ext uri="{9D8B030D-6E8A-4147-A177-3AD203B41FA5}">
                      <a16:colId xmlns="" xmlns:a16="http://schemas.microsoft.com/office/drawing/2014/main" val="3886406463"/>
                    </a:ext>
                  </a:extLst>
                </a:gridCol>
              </a:tblGrid>
              <a:tr h="395258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o-RO" sz="1800" b="1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Legătura feroviară </a:t>
                      </a:r>
                      <a:r>
                        <a:rPr lang="en-GB" sz="1800" b="1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Bucureşti – Giurgiu </a:t>
                      </a:r>
                      <a:endParaRPr lang="ro-RO" sz="1800" b="1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o-RO" sz="1800" b="1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o-RO" sz="16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strategică la nivel european, fiind situată pe Coridorul Rețelei Centrale Rin – Dunăre ramura sudică, parte din rețeaua TEN-T Core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o-RO" sz="1600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o-RO" sz="16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linie de cale ferată convenţională care trebuie modernizată, deoarece preia traficul internaţional european de pe cele 2 coridoare centrale de pe teritoriul României şi face legătura între Coridorul Rin - Dunăre şi ţările din sud-estul Europei (Bulgaria, Grecia, Turcia) prin traversarea Dunării pe Podul Prieteniei, în sectorul de graniţă dintre România şi Bulgaria.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ro-RO" sz="1600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o-RO" sz="1600" kern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prioritate națională pentru dezvoltarea și modernizarea coridoarelor feroviare de marfă și pasageri</a:t>
                      </a:r>
                      <a:endParaRPr lang="en-GB" sz="1800" kern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7901289"/>
                  </a:ext>
                </a:extLst>
              </a:tr>
            </a:tbl>
          </a:graphicData>
        </a:graphic>
      </p:graphicFrame>
      <p:pic>
        <p:nvPicPr>
          <p:cNvPr id="14" name="Picture 2" descr="DN1 in stiri - rezultatele cautarii dupa DN1">
            <a:extLst>
              <a:ext uri="{FF2B5EF4-FFF2-40B4-BE49-F238E27FC236}">
                <a16:creationId xmlns="" xmlns:a16="http://schemas.microsoft.com/office/drawing/2014/main" id="{8A395299-4E80-4542-9F3C-B91F605FF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/>
          <a:stretch/>
        </p:blipFill>
        <p:spPr bwMode="auto">
          <a:xfrm>
            <a:off x="410822" y="3745742"/>
            <a:ext cx="2139264" cy="14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D:\ADRIAN\INVESTITII\2015\Modernizare linia CF Bucuresti - Giurgiu\Podul Gradistea Irimes\2013-11-06 - Pod Gradistea\052.JPG">
            <a:extLst>
              <a:ext uri="{FF2B5EF4-FFF2-40B4-BE49-F238E27FC236}">
                <a16:creationId xmlns="" xmlns:a16="http://schemas.microsoft.com/office/drawing/2014/main" id="{4AD663E6-372B-6D16-099A-DA9329A3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799952"/>
            <a:ext cx="2161114" cy="131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3">
            <a:extLst>
              <a:ext uri="{FF2B5EF4-FFF2-40B4-BE49-F238E27FC236}">
                <a16:creationId xmlns="" xmlns:a16="http://schemas.microsoft.com/office/drawing/2014/main" id="{CEFC16BD-0780-415A-B49E-8BA630497D0D}"/>
              </a:ext>
            </a:extLst>
          </p:cNvPr>
          <p:cNvGraphicFramePr>
            <a:graphicFrameLocks noGrp="1"/>
          </p:cNvGraphicFramePr>
          <p:nvPr/>
        </p:nvGraphicFramePr>
        <p:xfrm>
          <a:off x="428626" y="1264859"/>
          <a:ext cx="8804736" cy="49339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8804736">
                  <a:extLst>
                    <a:ext uri="{9D8B030D-6E8A-4147-A177-3AD203B41FA5}">
                      <a16:colId xmlns="" xmlns:a16="http://schemas.microsoft.com/office/drawing/2014/main" val="3886406463"/>
                    </a:ext>
                  </a:extLst>
                </a:gridCol>
              </a:tblGrid>
              <a:tr h="4933922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7901289"/>
                  </a:ext>
                </a:extLst>
              </a:tr>
            </a:tbl>
          </a:graphicData>
        </a:graphic>
      </p:graphicFrame>
      <p:grpSp>
        <p:nvGrpSpPr>
          <p:cNvPr id="18434" name="Group 2">
            <a:extLst>
              <a:ext uri="{FF2B5EF4-FFF2-40B4-BE49-F238E27FC236}">
                <a16:creationId xmlns="" xmlns:a16="http://schemas.microsoft.com/office/drawing/2014/main" id="{8D689CED-D505-4E5C-AB8B-47E74FFF2C37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grpSp>
          <p:nvGrpSpPr>
            <p:cNvPr id="18437" name="Group 3">
              <a:extLst>
                <a:ext uri="{FF2B5EF4-FFF2-40B4-BE49-F238E27FC236}">
                  <a16:creationId xmlns="" xmlns:a16="http://schemas.microsoft.com/office/drawing/2014/main" id="{A14E7C95-7E24-4D61-B365-143CEEDA7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0" name="Arrow: Striped Right 9">
                <a:extLst>
                  <a:ext uri="{FF2B5EF4-FFF2-40B4-BE49-F238E27FC236}">
                    <a16:creationId xmlns="" xmlns:a16="http://schemas.microsoft.com/office/drawing/2014/main" id="{5AB96024-F4FA-493F-91AC-F17A96A50E59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Arrow: Striped Right 10">
                <a:extLst>
                  <a:ext uri="{FF2B5EF4-FFF2-40B4-BE49-F238E27FC236}">
                    <a16:creationId xmlns="" xmlns:a16="http://schemas.microsoft.com/office/drawing/2014/main" id="{5EA76DD3-1DC6-4512-B79A-9592362607CF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Arrow: Striped Right 11">
                <a:extLst>
                  <a:ext uri="{FF2B5EF4-FFF2-40B4-BE49-F238E27FC236}">
                    <a16:creationId xmlns="" xmlns:a16="http://schemas.microsoft.com/office/drawing/2014/main" id="{6F144140-2E4E-4113-9799-0AC97FCDECCA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8438" name="Group 4">
              <a:extLst>
                <a:ext uri="{FF2B5EF4-FFF2-40B4-BE49-F238E27FC236}">
                  <a16:creationId xmlns="" xmlns:a16="http://schemas.microsoft.com/office/drawing/2014/main" id="{522C1C1D-9A53-4639-A02F-33953EC29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7" name="Arrow: Striped Right 6">
                <a:extLst>
                  <a:ext uri="{FF2B5EF4-FFF2-40B4-BE49-F238E27FC236}">
                    <a16:creationId xmlns="" xmlns:a16="http://schemas.microsoft.com/office/drawing/2014/main" id="{F7A4D960-C61C-46A9-86B6-FEBAD91739FE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8" name="Arrow: Striped Right 7">
                <a:extLst>
                  <a:ext uri="{FF2B5EF4-FFF2-40B4-BE49-F238E27FC236}">
                    <a16:creationId xmlns="" xmlns:a16="http://schemas.microsoft.com/office/drawing/2014/main" id="{1C27F66F-AC9F-4DC2-B66E-43E8CD75C67A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Arrow: Striped Right 8">
                <a:extLst>
                  <a:ext uri="{FF2B5EF4-FFF2-40B4-BE49-F238E27FC236}">
                    <a16:creationId xmlns="" xmlns:a16="http://schemas.microsoft.com/office/drawing/2014/main" id="{B2693DFF-9F50-4192-9F2C-1187B913E42F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8439" name="Arrow: Pentagon 5">
              <a:extLst>
                <a:ext uri="{FF2B5EF4-FFF2-40B4-BE49-F238E27FC236}">
                  <a16:creationId xmlns="" xmlns:a16="http://schemas.microsoft.com/office/drawing/2014/main" id="{6CAE98F2-AC0F-4B8A-A53A-1B084AB4A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35FC4F03-F203-4FD4-A6F9-56B5D5EF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02" y="1264858"/>
            <a:ext cx="8804736" cy="493392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lnSpc>
                <a:spcPts val="1800"/>
              </a:lnSpc>
              <a:buNone/>
              <a:defRPr/>
            </a:pPr>
            <a:r>
              <a:rPr lang="en-GB" altLang="en-US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SCOP</a:t>
            </a:r>
            <a:r>
              <a:rPr lang="en-GB" altLang="en-US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Îmbunătăţirea condiţiilor de circulaţie feroviară de-a lungul 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Coridorulului Rin – Dunăre ramura sudică</a:t>
            </a: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 prin moderizarea legăturii 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Bucureşti Nord – Jilava - Giurgiu Nord - Giurgiu Nord </a:t>
            </a: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pentru asigurarea interoperabilității în conformitate cu standardele europene și protejarea mediului</a:t>
            </a:r>
          </a:p>
          <a:p>
            <a:pPr marL="0" indent="0" algn="just" eaLnBrk="1" hangingPunct="1">
              <a:lnSpc>
                <a:spcPts val="1800"/>
              </a:lnSpc>
              <a:buNone/>
              <a:defRPr/>
            </a:pPr>
            <a:endParaRPr lang="ro-RO" sz="1600" b="1" kern="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x-none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OBIECTIV</a:t>
            </a:r>
            <a:r>
              <a:rPr lang="en-GB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  <a:r>
              <a:rPr lang="en-GB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redeschiderea circulației feroviare pe pod, peste râul Argeș, între Vidra și Comana și lucrări primare de reabilitare/reparații pe linia București Nord – Vidra și Comana – Giurgiu Nord cu scopul creșterii vitezei operaționale și asigurării condițiilor de siguranță a traficului de marfă și călători</a:t>
            </a: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pe ruta c.f. Bucureşti Nord - Jilava - Giurgiu Nord - Giurgiu Nord Frontieră.</a:t>
            </a:r>
          </a:p>
          <a:p>
            <a:pPr marL="0" indent="0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BENEFICII</a:t>
            </a:r>
            <a:r>
              <a:rPr lang="en-GB" sz="1600" b="1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</a:t>
            </a:r>
            <a:endParaRPr lang="ro-RO" sz="1600" kern="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800"/>
              </a:lnSpc>
              <a:buFontTx/>
              <a:buChar char="-"/>
              <a:defRPr/>
            </a:pP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Asigurarea unui grad de mobilitate şi accesibilitate ridicat pentru rezidenţii şi mediul de afaceri din zoma București - Ilfov;</a:t>
            </a:r>
          </a:p>
          <a:p>
            <a:pPr algn="just" eaLnBrk="1" hangingPunct="1">
              <a:lnSpc>
                <a:spcPts val="1800"/>
              </a:lnSpc>
              <a:buFontTx/>
              <a:buChar char="-"/>
              <a:defRPr/>
            </a:pP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Creşterea atractivităţii şi accesibilităţii municipiului Giurgiu și a localităților </a:t>
            </a: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aflate pe traseu</a:t>
            </a:r>
            <a:r>
              <a:rPr lang="ro-RO" alt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prin dezvoltarea mobilităţii şi conectivităţii populaţiei, bunurilor şi serviciilor conexe</a:t>
            </a:r>
            <a:r>
              <a:rPr lang="ro-RO" altLang="ro-RO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;</a:t>
            </a:r>
          </a:p>
          <a:p>
            <a:pPr algn="just" eaLnBrk="1" hangingPunct="1">
              <a:lnSpc>
                <a:spcPts val="1800"/>
              </a:lnSpc>
              <a:buFontTx/>
              <a:buChar char="-"/>
              <a:defRPr/>
            </a:pPr>
            <a:r>
              <a:rPr lang="ro-RO" sz="1600" kern="0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Atragerea de investitori şi capital în vederea dezvoltării mediului de afaceri, având în vedere că în municipiul Giurgiu se desfăşoară activităţi economice în Parcul industrial şi tehnologic - Giurgiu Nord, în Centrul de Afaceri Transfrontalier Danubius, dar şi în hub-ul trimodal High Performance Green Port - „Portul verde şi de înaltă performanţă".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="" xmlns:a16="http://schemas.microsoft.com/office/drawing/2014/main" id="{61E74FD8-837A-4AD8-8F2F-90368EAC3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28788" y="228600"/>
            <a:ext cx="7435850" cy="609600"/>
          </a:xfrm>
        </p:spPr>
        <p:txBody>
          <a:bodyPr/>
          <a:lstStyle/>
          <a:p>
            <a:pPr marL="0" indent="0" algn="l">
              <a:buNone/>
            </a:pPr>
            <a:r>
              <a:rPr lang="ro-RO" altLang="en-US" b="1" dirty="0">
                <a:latin typeface="Georgia" panose="02040502050405020303" pitchFamily="18" charset="0"/>
              </a:rPr>
              <a:t>Scop / Obiectiv</a:t>
            </a:r>
            <a:r>
              <a:rPr lang="en-GB" altLang="en-US" b="1" dirty="0">
                <a:latin typeface="Georgia" panose="02040502050405020303" pitchFamily="18" charset="0"/>
              </a:rPr>
              <a:t> / Beneficii</a:t>
            </a:r>
            <a:endParaRPr lang="en-GB" altLang="en-US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altLang="en-US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altLang="en-US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3">
            <a:extLst>
              <a:ext uri="{FF2B5EF4-FFF2-40B4-BE49-F238E27FC236}">
                <a16:creationId xmlns="" xmlns:a16="http://schemas.microsoft.com/office/drawing/2014/main" id="{B3607C18-742A-4093-989F-6BF22ED3E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95177"/>
              </p:ext>
            </p:extLst>
          </p:nvPr>
        </p:nvGraphicFramePr>
        <p:xfrm>
          <a:off x="428626" y="735870"/>
          <a:ext cx="9242315" cy="50105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/>
                  </a:outerShdw>
                </a:effectLst>
                <a:tableStyleId>{2D5ABB26-0587-4C30-8999-92F81FD0307C}</a:tableStyleId>
              </a:tblPr>
              <a:tblGrid>
                <a:gridCol w="9242315">
                  <a:extLst>
                    <a:ext uri="{9D8B030D-6E8A-4147-A177-3AD203B41FA5}">
                      <a16:colId xmlns="" xmlns:a16="http://schemas.microsoft.com/office/drawing/2014/main" val="3886406463"/>
                    </a:ext>
                  </a:extLst>
                </a:gridCol>
              </a:tblGrid>
              <a:tr h="5010585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E304A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04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7901289"/>
                  </a:ext>
                </a:extLst>
              </a:tr>
            </a:tbl>
          </a:graphicData>
        </a:graphic>
      </p:graphicFrame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93D9704E-E6A9-49CA-BEAC-724A4D6297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7347" y="1111545"/>
            <a:ext cx="9024871" cy="4181182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lucrări de infrastructură/suprastructură pe 12,02 km (stația Vidra, de la km 18+180 - stația Comana, km 30+200), lucrări de artă și lucrări conexe pe întregul traseu (aprox. 85 km linie simplă), </a:t>
            </a:r>
            <a:r>
              <a:rPr lang="ro-RO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viteza maximă proiectată, 120 km/h.</a:t>
            </a:r>
            <a:endParaRPr lang="en-GB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algn="just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km de linie CF simplă între Stațiile Vidra și Comana</a:t>
            </a:r>
            <a:endParaRPr lang="en-GB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algn="just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stații noi: Comana (se va desființa stația veche și se va construi una noua la o înălţime cu 1,5 m mai sus decât cota actuală și  HM Grădiștea (se va transforma în punct de oprire)</a:t>
            </a:r>
            <a:endParaRPr lang="en-GB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" algn="just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poduri noi (2 poduri peste râul Sabar km 18+272 și km 18+411- noul tablier va avea deschiderea de 45 m; pod peste râul Neajlov între km 28+364 – km 28+434 - noul tablier va avea deschiderea de 70m; pod peste râul Argeș, între km 23+456 - km 23+747, inclusiv 2 viaducte de acces (malul drept - direcția Giurgiu - 27 deschideri și malul stâng - direcția București - 8 deschideri), lungimea totală a podului - 1362,10 m)</a:t>
            </a:r>
            <a:endParaRPr lang="en-GB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podețe noi</a:t>
            </a:r>
            <a:r>
              <a:rPr lang="ro-RO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PARCUL NATURAL COAMANA (arie protejată) 10 subtraversări (tip C2) pentru mamifere mici,  89 structuri de trecere (pe suprastructura căii) pentru amfibieni si reptile </a:t>
            </a:r>
            <a:endParaRPr lang="en-GB" sz="16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o-RO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LUCRĂRI CONEXE </a:t>
            </a:r>
            <a:endParaRPr lang="ro-RO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59" name="Group 9">
            <a:extLst>
              <a:ext uri="{FF2B5EF4-FFF2-40B4-BE49-F238E27FC236}">
                <a16:creationId xmlns="" xmlns:a16="http://schemas.microsoft.com/office/drawing/2014/main" id="{642C24BB-0E58-4096-94D1-C3E237F21A63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grpSp>
          <p:nvGrpSpPr>
            <p:cNvPr id="19462" name="Group 10">
              <a:extLst>
                <a:ext uri="{FF2B5EF4-FFF2-40B4-BE49-F238E27FC236}">
                  <a16:creationId xmlns="" xmlns:a16="http://schemas.microsoft.com/office/drawing/2014/main" id="{FA04082B-0205-494E-829B-33FACDD33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7" name="Arrow: Striped Right 16">
                <a:extLst>
                  <a:ext uri="{FF2B5EF4-FFF2-40B4-BE49-F238E27FC236}">
                    <a16:creationId xmlns="" xmlns:a16="http://schemas.microsoft.com/office/drawing/2014/main" id="{E1E34324-8B65-425C-B62A-D130E38AE1D0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8" name="Arrow: Striped Right 17">
                <a:extLst>
                  <a:ext uri="{FF2B5EF4-FFF2-40B4-BE49-F238E27FC236}">
                    <a16:creationId xmlns="" xmlns:a16="http://schemas.microsoft.com/office/drawing/2014/main" id="{0D5F3A53-CAED-4F51-B74D-3AF11F2D2E0D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9" name="Arrow: Striped Right 18">
                <a:extLst>
                  <a:ext uri="{FF2B5EF4-FFF2-40B4-BE49-F238E27FC236}">
                    <a16:creationId xmlns="" xmlns:a16="http://schemas.microsoft.com/office/drawing/2014/main" id="{B06FC636-1965-4687-A0C7-3CB8AE6BD233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19463" name="Group 11">
              <a:extLst>
                <a:ext uri="{FF2B5EF4-FFF2-40B4-BE49-F238E27FC236}">
                  <a16:creationId xmlns="" xmlns:a16="http://schemas.microsoft.com/office/drawing/2014/main" id="{3C13DBCC-F39C-446E-A9FC-3D83EBFD1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14" name="Arrow: Striped Right 13">
                <a:extLst>
                  <a:ext uri="{FF2B5EF4-FFF2-40B4-BE49-F238E27FC236}">
                    <a16:creationId xmlns="" xmlns:a16="http://schemas.microsoft.com/office/drawing/2014/main" id="{BCF2A466-95EF-4493-B4A5-221B879D2FA2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Arrow: Striped Right 14">
                <a:extLst>
                  <a:ext uri="{FF2B5EF4-FFF2-40B4-BE49-F238E27FC236}">
                    <a16:creationId xmlns="" xmlns:a16="http://schemas.microsoft.com/office/drawing/2014/main" id="{535D2752-61C4-49AF-B9DD-DA048DF3A8F8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Arrow: Striped Right 15">
                <a:extLst>
                  <a:ext uri="{FF2B5EF4-FFF2-40B4-BE49-F238E27FC236}">
                    <a16:creationId xmlns="" xmlns:a16="http://schemas.microsoft.com/office/drawing/2014/main" id="{CF89B2A7-4FF8-43A7-9875-18853256713D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19464" name="Arrow: Pentagon 12">
              <a:extLst>
                <a:ext uri="{FF2B5EF4-FFF2-40B4-BE49-F238E27FC236}">
                  <a16:creationId xmlns="" xmlns:a16="http://schemas.microsoft.com/office/drawing/2014/main" id="{BB62D3CC-D322-4F5B-BD61-DB88D234C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endParaRPr lang="ro-RO" sz="20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ro-RO" sz="2000" dirty="0">
                  <a:solidFill>
                    <a:schemeClr val="bg1"/>
                  </a:solidFill>
                  <a:latin typeface="Georgia" panose="02040502050405020303" pitchFamily="18" charset="0"/>
                </a:rPr>
                <a:t>    </a:t>
              </a:r>
            </a:p>
            <a:p>
              <a:pPr eaLnBrk="1" hangingPunct="1">
                <a:lnSpc>
                  <a:spcPct val="80000"/>
                </a:lnSpc>
              </a:pPr>
              <a:endParaRPr lang="en-GB" altLang="en-US" sz="20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32" name="Rectangle 3">
            <a:extLst>
              <a:ext uri="{FF2B5EF4-FFF2-40B4-BE49-F238E27FC236}">
                <a16:creationId xmlns="" xmlns:a16="http://schemas.microsoft.com/office/drawing/2014/main" id="{7DA53B07-D3B2-4222-ADBD-62CDADC673AA}"/>
              </a:ext>
            </a:extLst>
          </p:cNvPr>
          <p:cNvSpPr txBox="1">
            <a:spLocks noChangeArrowheads="1"/>
          </p:cNvSpPr>
          <p:nvPr/>
        </p:nvSpPr>
        <p:spPr>
          <a:xfrm>
            <a:off x="1729250" y="228743"/>
            <a:ext cx="743585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x-none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Caracteristici</a:t>
            </a:r>
            <a:r>
              <a:rPr lang="en-GB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o-RO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</a:t>
            </a:r>
            <a:r>
              <a:rPr lang="en-GB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ehnice</a:t>
            </a:r>
            <a:endParaRPr lang="ro-RO" altLang="en-US" b="1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o-RO" altLang="en-US" b="1" dirty="0">
              <a:solidFill>
                <a:srgbClr val="003366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62B547-AAC2-D75D-A888-378D07C4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9" y="4609282"/>
            <a:ext cx="7009415" cy="209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="" xmlns:a16="http://schemas.microsoft.com/office/drawing/2014/main" id="{F66713FA-CB88-4F7F-97B4-13A2D2DD6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o-RO" altLang="ro-RO" sz="1800"/>
          </a:p>
        </p:txBody>
      </p:sp>
      <p:sp>
        <p:nvSpPr>
          <p:cNvPr id="27656" name="Rectangle 8">
            <a:extLst>
              <a:ext uri="{FF2B5EF4-FFF2-40B4-BE49-F238E27FC236}">
                <a16:creationId xmlns="" xmlns:a16="http://schemas.microsoft.com/office/drawing/2014/main" id="{CBDC541A-60CB-414A-99A9-A66488F41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35" y="1429728"/>
            <a:ext cx="8630465" cy="4452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o-RO" alt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Execuţie și proiectare lucrări</a:t>
            </a:r>
          </a:p>
          <a:p>
            <a:pPr marL="0" indent="0" algn="just" eaLnBrk="1" hangingPunct="1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o-RO" altLang="ro-RO" sz="1800" dirty="0">
                <a:solidFill>
                  <a:schemeClr val="bg1"/>
                </a:solidFill>
                <a:latin typeface="Georgia" panose="02040502050405020303" pitchFamily="18" charset="0"/>
              </a:rPr>
              <a:t>Contract </a:t>
            </a:r>
            <a:r>
              <a:rPr lang="ro-RO" sz="1800" dirty="0">
                <a:solidFill>
                  <a:schemeClr val="bg1"/>
                </a:solidFill>
                <a:latin typeface="Georgia" panose="02040502050405020303" pitchFamily="18" charset="0"/>
              </a:rPr>
              <a:t>125/04.12.2020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Valoare contract: </a:t>
            </a:r>
            <a:r>
              <a:rPr lang="en-GB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5</a:t>
            </a:r>
            <a:r>
              <a:rPr lang="ro-RO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53</a:t>
            </a:r>
            <a:r>
              <a:rPr lang="en-GB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r>
              <a:rPr lang="ro-RO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302</a:t>
            </a:r>
            <a:r>
              <a:rPr lang="en-GB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.5</a:t>
            </a:r>
            <a:r>
              <a:rPr lang="ro-RO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82</a:t>
            </a:r>
            <a:r>
              <a:rPr lang="en-GB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</a:t>
            </a:r>
            <a:r>
              <a:rPr lang="ro-RO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75</a:t>
            </a:r>
            <a:r>
              <a:rPr lang="en-GB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Georgia" panose="02040502050405020303" pitchFamily="18" charset="0"/>
              </a:rPr>
              <a:t>lei fără TVA, cf AA</a:t>
            </a:r>
            <a:endParaRPr lang="ro-RO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just" eaLnBrk="1" hangingPunct="1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Contractant: </a:t>
            </a:r>
            <a:r>
              <a:rPr lang="ro-RO" sz="1800" dirty="0">
                <a:solidFill>
                  <a:schemeClr val="bg1"/>
                </a:solidFill>
                <a:latin typeface="Georgia" panose="02040502050405020303" pitchFamily="18" charset="0"/>
              </a:rPr>
              <a:t>PORR Construct SRL.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Durata de implementare: </a:t>
            </a:r>
            <a:r>
              <a:rPr lang="ro-RO" altLang="en-US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91 </a:t>
            </a: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luni </a:t>
            </a:r>
            <a:r>
              <a:rPr lang="ro-RO" altLang="en-US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(6 luni proiectare +24 </a:t>
            </a: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luni execuţie + 60 luni perioadă de garanţie)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o-RO" altLang="ro-RO" sz="1800" dirty="0">
                <a:solidFill>
                  <a:schemeClr val="bg1"/>
                </a:solidFill>
                <a:latin typeface="Georgia" panose="02040502050405020303" pitchFamily="18" charset="0"/>
              </a:rPr>
              <a:t>Ordin de începere: </a:t>
            </a:r>
            <a:r>
              <a:rPr lang="ro-RO" sz="1800" dirty="0">
                <a:solidFill>
                  <a:schemeClr val="bg1"/>
                </a:solidFill>
                <a:latin typeface="Georgia" panose="02040502050405020303" pitchFamily="18" charset="0"/>
              </a:rPr>
              <a:t>04.01.2021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o-RO" altLang="ro-RO" sz="1800" dirty="0">
                <a:solidFill>
                  <a:schemeClr val="bg1"/>
                </a:solidFill>
                <a:latin typeface="Georgia" panose="02040502050405020303" pitchFamily="18" charset="0"/>
              </a:rPr>
              <a:t>Stadiu: contract în derulare </a:t>
            </a:r>
            <a:endParaRPr lang="en-GB" altLang="ro-RO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just" eaLnBrk="1" hangingPunct="1">
              <a:lnSpc>
                <a:spcPts val="2000"/>
              </a:lnSpc>
              <a:spcBef>
                <a:spcPts val="0"/>
              </a:spcBef>
              <a:buNone/>
              <a:defRPr/>
            </a:pPr>
            <a:endParaRPr lang="ro-RO" altLang="en-US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 eaLnBrk="1" hangingPunct="1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o-RO" altLang="en-US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Consultanță în managementul execuției și pentru verificarea execuției lucrărilor de construcţii şi instalaţii aferentă proiectului</a:t>
            </a:r>
          </a:p>
          <a:p>
            <a:pPr marL="0" indent="0" algn="just" eaLnBrk="1" hangingPunct="1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o-RO" altLang="ro-RO" sz="1800" dirty="0">
                <a:solidFill>
                  <a:schemeClr val="bg1"/>
                </a:solidFill>
                <a:latin typeface="Georgia" panose="02040502050405020303" pitchFamily="18" charset="0"/>
              </a:rPr>
              <a:t>Contract </a:t>
            </a:r>
            <a:r>
              <a:rPr lang="ro-RO" sz="1800" dirty="0">
                <a:solidFill>
                  <a:schemeClr val="bg1"/>
                </a:solidFill>
                <a:latin typeface="Georgia" panose="02040502050405020303" pitchFamily="18" charset="0"/>
              </a:rPr>
              <a:t>151/08.11.2021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Valoare contract servicii: </a:t>
            </a:r>
            <a:r>
              <a:rPr lang="ro-RO" altLang="en-US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7</a:t>
            </a:r>
            <a:r>
              <a:rPr lang="ro-RO" sz="1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.179.519,01 </a:t>
            </a: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lei fără TVA</a:t>
            </a:r>
          </a:p>
          <a:p>
            <a:pPr marL="0" indent="0" algn="just">
              <a:lnSpc>
                <a:spcPts val="2000"/>
              </a:lnSpc>
              <a:spcBef>
                <a:spcPts val="0"/>
              </a:spcBef>
              <a:buNone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Consultant: </a:t>
            </a:r>
            <a:r>
              <a:rPr lang="ro-RO" sz="1800" dirty="0">
                <a:solidFill>
                  <a:schemeClr val="bg1"/>
                </a:solidFill>
                <a:latin typeface="Georgia" panose="02040502050405020303" pitchFamily="18" charset="0"/>
              </a:rPr>
              <a:t>Asocierea S.C. Arex Lider Company S.R.L. (leader) - S.C. Viotop S.R.L.</a:t>
            </a:r>
            <a:endParaRPr lang="en-GB" sz="18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just" eaLnBrk="1" hangingPunct="1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Durata de implementare: 91 luni de la data emiterii ordinului de începere a serviciilor</a:t>
            </a:r>
          </a:p>
          <a:p>
            <a:pPr marL="0" indent="0" algn="just" eaLnBrk="1" hangingPunct="1">
              <a:lnSpc>
                <a:spcPts val="2000"/>
              </a:lnSpc>
              <a:spcBef>
                <a:spcPts val="0"/>
              </a:spcBef>
              <a:buNone/>
              <a:defRPr/>
            </a:pPr>
            <a:r>
              <a:rPr lang="ro-RO" altLang="en-US" sz="1800" dirty="0">
                <a:solidFill>
                  <a:schemeClr val="bg1"/>
                </a:solidFill>
                <a:latin typeface="Georgia" panose="02040502050405020303" pitchFamily="18" charset="0"/>
              </a:rPr>
              <a:t>Stadiu: contract servicii în derulare</a:t>
            </a:r>
          </a:p>
        </p:txBody>
      </p:sp>
      <p:grpSp>
        <p:nvGrpSpPr>
          <p:cNvPr id="22532" name="Group 3">
            <a:extLst>
              <a:ext uri="{FF2B5EF4-FFF2-40B4-BE49-F238E27FC236}">
                <a16:creationId xmlns="" xmlns:a16="http://schemas.microsoft.com/office/drawing/2014/main" id="{6BB7DB5F-4118-42DD-A60B-445F38A340A1}"/>
              </a:ext>
            </a:extLst>
          </p:cNvPr>
          <p:cNvGrpSpPr>
            <a:grpSpLocks/>
          </p:cNvGrpSpPr>
          <p:nvPr/>
        </p:nvGrpSpPr>
        <p:grpSpPr bwMode="auto">
          <a:xfrm>
            <a:off x="428626" y="31751"/>
            <a:ext cx="8943975" cy="6708775"/>
            <a:chOff x="47123" y="31630"/>
            <a:chExt cx="8944477" cy="6708606"/>
          </a:xfrm>
        </p:grpSpPr>
        <p:grpSp>
          <p:nvGrpSpPr>
            <p:cNvPr id="22534" name="Group 4">
              <a:extLst>
                <a:ext uri="{FF2B5EF4-FFF2-40B4-BE49-F238E27FC236}">
                  <a16:creationId xmlns="" xmlns:a16="http://schemas.microsoft.com/office/drawing/2014/main" id="{48F2AB81-69D1-422C-9A31-69BC3D67C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23" y="31630"/>
              <a:ext cx="1219200" cy="990600"/>
              <a:chOff x="533400" y="457200"/>
              <a:chExt cx="1219200" cy="990600"/>
            </a:xfrm>
          </p:grpSpPr>
          <p:sp>
            <p:nvSpPr>
              <p:cNvPr id="11" name="Arrow: Striped Right 10">
                <a:extLst>
                  <a:ext uri="{FF2B5EF4-FFF2-40B4-BE49-F238E27FC236}">
                    <a16:creationId xmlns="" xmlns:a16="http://schemas.microsoft.com/office/drawing/2014/main" id="{19A71A10-B5C1-4190-A7ED-BC5CB12ADBA1}"/>
                  </a:ext>
                </a:extLst>
              </p:cNvPr>
              <p:cNvSpPr/>
              <p:nvPr/>
            </p:nvSpPr>
            <p:spPr bwMode="auto">
              <a:xfrm>
                <a:off x="533400" y="457200"/>
                <a:ext cx="633448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Arrow: Striped Right 11">
                <a:extLst>
                  <a:ext uri="{FF2B5EF4-FFF2-40B4-BE49-F238E27FC236}">
                    <a16:creationId xmlns="" xmlns:a16="http://schemas.microsoft.com/office/drawing/2014/main" id="{D7C0848C-9220-455A-9001-C177E5544161}"/>
                  </a:ext>
                </a:extLst>
              </p:cNvPr>
              <p:cNvSpPr/>
              <p:nvPr/>
            </p:nvSpPr>
            <p:spPr bwMode="auto">
              <a:xfrm>
                <a:off x="838217" y="457200"/>
                <a:ext cx="633448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Arrow: Striped Right 12">
                <a:extLst>
                  <a:ext uri="{FF2B5EF4-FFF2-40B4-BE49-F238E27FC236}">
                    <a16:creationId xmlns="" xmlns:a16="http://schemas.microsoft.com/office/drawing/2014/main" id="{EA7A21FF-0571-43AF-BF13-959314809E9B}"/>
                  </a:ext>
                </a:extLst>
              </p:cNvPr>
              <p:cNvSpPr/>
              <p:nvPr/>
            </p:nvSpPr>
            <p:spPr bwMode="auto">
              <a:xfrm>
                <a:off x="1119221" y="457200"/>
                <a:ext cx="633447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grpSp>
          <p:nvGrpSpPr>
            <p:cNvPr id="22535" name="Group 5">
              <a:extLst>
                <a:ext uri="{FF2B5EF4-FFF2-40B4-BE49-F238E27FC236}">
                  <a16:creationId xmlns="" xmlns:a16="http://schemas.microsoft.com/office/drawing/2014/main" id="{B96746BC-CBD9-4E57-A846-9A4211809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5749636"/>
              <a:ext cx="1295400" cy="990600"/>
              <a:chOff x="7772400" y="4648200"/>
              <a:chExt cx="1219200" cy="990600"/>
            </a:xfrm>
          </p:grpSpPr>
          <p:sp>
            <p:nvSpPr>
              <p:cNvPr id="8" name="Arrow: Striped Right 7">
                <a:extLst>
                  <a:ext uri="{FF2B5EF4-FFF2-40B4-BE49-F238E27FC236}">
                    <a16:creationId xmlns="" xmlns:a16="http://schemas.microsoft.com/office/drawing/2014/main" id="{1E3FD9B8-6A21-4F01-99B8-722CEFFC19E6}"/>
                  </a:ext>
                </a:extLst>
              </p:cNvPr>
              <p:cNvSpPr/>
              <p:nvPr/>
            </p:nvSpPr>
            <p:spPr bwMode="auto">
              <a:xfrm>
                <a:off x="7772331" y="4648225"/>
                <a:ext cx="633542" cy="990575"/>
              </a:xfrm>
              <a:prstGeom prst="stripedRightArrow">
                <a:avLst>
                  <a:gd name="adj1" fmla="val 75700"/>
                  <a:gd name="adj2" fmla="val 692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Arrow: Striped Right 8">
                <a:extLst>
                  <a:ext uri="{FF2B5EF4-FFF2-40B4-BE49-F238E27FC236}">
                    <a16:creationId xmlns="" xmlns:a16="http://schemas.microsoft.com/office/drawing/2014/main" id="{7551FBBC-EDF7-47D8-BE45-8E70517C9AD4}"/>
                  </a:ext>
                </a:extLst>
              </p:cNvPr>
              <p:cNvSpPr/>
              <p:nvPr/>
            </p:nvSpPr>
            <p:spPr bwMode="auto">
              <a:xfrm>
                <a:off x="8077148" y="4648225"/>
                <a:ext cx="633542" cy="990575"/>
              </a:xfrm>
              <a:prstGeom prst="stripedRightArrow">
                <a:avLst>
                  <a:gd name="adj1" fmla="val 75700"/>
                  <a:gd name="adj2" fmla="val 100117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Arrow: Striped Right 9">
                <a:extLst>
                  <a:ext uri="{FF2B5EF4-FFF2-40B4-BE49-F238E27FC236}">
                    <a16:creationId xmlns="" xmlns:a16="http://schemas.microsoft.com/office/drawing/2014/main" id="{02D60E8C-121E-4A56-9944-89F13FBE7F54}"/>
                  </a:ext>
                </a:extLst>
              </p:cNvPr>
              <p:cNvSpPr/>
              <p:nvPr/>
            </p:nvSpPr>
            <p:spPr bwMode="auto">
              <a:xfrm>
                <a:off x="8358058" y="4648225"/>
                <a:ext cx="633542" cy="990575"/>
              </a:xfrm>
              <a:prstGeom prst="stripedRightArrow">
                <a:avLst>
                  <a:gd name="adj1" fmla="val 75700"/>
                  <a:gd name="adj2" fmla="val 128279"/>
                </a:avLst>
              </a:prstGeom>
              <a:solidFill>
                <a:schemeClr val="bg1"/>
              </a:solidFill>
              <a:ln w="9525" cap="flat" cmpd="sng" algn="ctr">
                <a:solidFill>
                  <a:srgbClr val="00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22536" name="Arrow: Pentagon 6">
              <a:extLst>
                <a:ext uri="{FF2B5EF4-FFF2-40B4-BE49-F238E27FC236}">
                  <a16:creationId xmlns="" xmlns:a16="http://schemas.microsoft.com/office/drawing/2014/main" id="{F27FF1ED-2191-4906-8DBA-D3A39973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52400"/>
              <a:ext cx="7962900" cy="762000"/>
            </a:xfrm>
            <a:prstGeom prst="homePlate">
              <a:avLst>
                <a:gd name="adj" fmla="val 83939"/>
              </a:avLst>
            </a:prstGeom>
            <a:solidFill>
              <a:schemeClr val="bg1">
                <a:alpha val="5490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endParaRPr lang="en-GB" altLang="en-US" sz="2000">
                <a:latin typeface="Georgia" panose="02040502050405020303" pitchFamily="18" charset="0"/>
              </a:endParaRPr>
            </a:p>
          </p:txBody>
        </p:sp>
      </p:grpSp>
      <p:sp>
        <p:nvSpPr>
          <p:cNvPr id="22533" name="TextBox 14">
            <a:extLst>
              <a:ext uri="{FF2B5EF4-FFF2-40B4-BE49-F238E27FC236}">
                <a16:creationId xmlns="" xmlns:a16="http://schemas.microsoft.com/office/drawing/2014/main" id="{6F772B2A-1E3B-413A-A3B1-27D6EE366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363539"/>
            <a:ext cx="4572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o-RO" alt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Stadiul proiectului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Arrow: Pentagon 14">
            <a:extLst>
              <a:ext uri="{FF2B5EF4-FFF2-40B4-BE49-F238E27FC236}">
                <a16:creationId xmlns="" xmlns:a16="http://schemas.microsoft.com/office/drawing/2014/main" id="{CA07B828-3C6D-4B3B-B3DC-3F3BA0F887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70000" y="6107114"/>
            <a:ext cx="7366000" cy="598486"/>
          </a:xfrm>
          <a:prstGeom prst="homePlate">
            <a:avLst>
              <a:gd name="adj" fmla="val 83939"/>
            </a:avLst>
          </a:prstGeom>
          <a:solidFill>
            <a:schemeClr val="bg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GB" altLang="en-US" sz="2000">
              <a:latin typeface="Georgia" panose="02040502050405020303" pitchFamily="18" charset="0"/>
            </a:endParaRPr>
          </a:p>
        </p:txBody>
      </p:sp>
      <p:sp>
        <p:nvSpPr>
          <p:cNvPr id="23561" name="TextBox 26">
            <a:extLst>
              <a:ext uri="{FF2B5EF4-FFF2-40B4-BE49-F238E27FC236}">
                <a16:creationId xmlns="" xmlns:a16="http://schemas.microsoft.com/office/drawing/2014/main" id="{73074F3B-BB58-4CA6-A159-A81CC6D1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6216688"/>
            <a:ext cx="6785903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000" dirty="0">
                <a:solidFill>
                  <a:srgbClr val="0E304A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Conținutul acestei publicații aparține exclusv autorului și nu reflectă în mod necesar opinia Uniunii Europene.</a:t>
            </a:r>
            <a:endParaRPr lang="en-GB" sz="1000" dirty="0">
              <a:solidFill>
                <a:srgbClr val="0E304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o-RO" altLang="ro-RO" sz="1000" dirty="0">
              <a:solidFill>
                <a:srgbClr val="0E304A"/>
              </a:solidFill>
              <a:latin typeface="Georgia" panose="02040502050405020303" pitchFamily="18" charset="0"/>
            </a:endParaRPr>
          </a:p>
        </p:txBody>
      </p:sp>
      <p:grpSp>
        <p:nvGrpSpPr>
          <p:cNvPr id="23563" name="Group 12">
            <a:extLst>
              <a:ext uri="{FF2B5EF4-FFF2-40B4-BE49-F238E27FC236}">
                <a16:creationId xmlns="" xmlns:a16="http://schemas.microsoft.com/office/drawing/2014/main" id="{6C8969BE-4B22-4E55-BBE9-E6B6DF8AB615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31750"/>
            <a:ext cx="1219200" cy="990600"/>
            <a:chOff x="533400" y="457200"/>
            <a:chExt cx="1219200" cy="990600"/>
          </a:xfrm>
        </p:grpSpPr>
        <p:sp>
          <p:nvSpPr>
            <p:cNvPr id="19" name="Arrow: Striped Right 18">
              <a:extLst>
                <a:ext uri="{FF2B5EF4-FFF2-40B4-BE49-F238E27FC236}">
                  <a16:creationId xmlns="" xmlns:a16="http://schemas.microsoft.com/office/drawing/2014/main" id="{B97A0E1C-CBFB-4DF5-8190-59E8CEE54C0E}"/>
                </a:ext>
              </a:extLst>
            </p:cNvPr>
            <p:cNvSpPr/>
            <p:nvPr/>
          </p:nvSpPr>
          <p:spPr bwMode="auto">
            <a:xfrm>
              <a:off x="533400" y="457200"/>
              <a:ext cx="633413" cy="990600"/>
            </a:xfrm>
            <a:prstGeom prst="stripedRightArrow">
              <a:avLst>
                <a:gd name="adj1" fmla="val 75700"/>
                <a:gd name="adj2" fmla="val 692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2" name="Arrow: Striped Right 21">
              <a:extLst>
                <a:ext uri="{FF2B5EF4-FFF2-40B4-BE49-F238E27FC236}">
                  <a16:creationId xmlns="" xmlns:a16="http://schemas.microsoft.com/office/drawing/2014/main" id="{4C001952-782D-4CD4-984B-DDC799E37AEE}"/>
                </a:ext>
              </a:extLst>
            </p:cNvPr>
            <p:cNvSpPr/>
            <p:nvPr/>
          </p:nvSpPr>
          <p:spPr bwMode="auto">
            <a:xfrm>
              <a:off x="838200" y="457200"/>
              <a:ext cx="633413" cy="990600"/>
            </a:xfrm>
            <a:prstGeom prst="stripedRightArrow">
              <a:avLst>
                <a:gd name="adj1" fmla="val 75700"/>
                <a:gd name="adj2" fmla="val 1001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3" name="Arrow: Striped Right 22">
              <a:extLst>
                <a:ext uri="{FF2B5EF4-FFF2-40B4-BE49-F238E27FC236}">
                  <a16:creationId xmlns="" xmlns:a16="http://schemas.microsoft.com/office/drawing/2014/main" id="{3DB97D65-6602-45D4-9D72-0095B6118AAC}"/>
                </a:ext>
              </a:extLst>
            </p:cNvPr>
            <p:cNvSpPr/>
            <p:nvPr/>
          </p:nvSpPr>
          <p:spPr bwMode="auto">
            <a:xfrm>
              <a:off x="1119188" y="457200"/>
              <a:ext cx="633412" cy="990600"/>
            </a:xfrm>
            <a:prstGeom prst="stripedRightArrow">
              <a:avLst>
                <a:gd name="adj1" fmla="val 75700"/>
                <a:gd name="adj2" fmla="val 128279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</p:grpSp>
      <p:grpSp>
        <p:nvGrpSpPr>
          <p:cNvPr id="23564" name="Group 13">
            <a:extLst>
              <a:ext uri="{FF2B5EF4-FFF2-40B4-BE49-F238E27FC236}">
                <a16:creationId xmlns="" xmlns:a16="http://schemas.microsoft.com/office/drawing/2014/main" id="{CDBBE1C3-4665-4E6E-9354-985E7CA2A8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23213" y="5829300"/>
            <a:ext cx="1371600" cy="990600"/>
            <a:chOff x="7772400" y="4648200"/>
            <a:chExt cx="1219200" cy="990600"/>
          </a:xfrm>
        </p:grpSpPr>
        <p:sp>
          <p:nvSpPr>
            <p:cNvPr id="16" name="Arrow: Striped Right 15">
              <a:extLst>
                <a:ext uri="{FF2B5EF4-FFF2-40B4-BE49-F238E27FC236}">
                  <a16:creationId xmlns="" xmlns:a16="http://schemas.microsoft.com/office/drawing/2014/main" id="{F0837A27-6484-4333-A73B-751A50D4F0F7}"/>
                </a:ext>
              </a:extLst>
            </p:cNvPr>
            <p:cNvSpPr/>
            <p:nvPr/>
          </p:nvSpPr>
          <p:spPr bwMode="auto">
            <a:xfrm>
              <a:off x="7772400" y="4648200"/>
              <a:ext cx="633589" cy="990600"/>
            </a:xfrm>
            <a:prstGeom prst="stripedRightArrow">
              <a:avLst>
                <a:gd name="adj1" fmla="val 75700"/>
                <a:gd name="adj2" fmla="val 692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7" name="Arrow: Striped Right 16">
              <a:extLst>
                <a:ext uri="{FF2B5EF4-FFF2-40B4-BE49-F238E27FC236}">
                  <a16:creationId xmlns="" xmlns:a16="http://schemas.microsoft.com/office/drawing/2014/main" id="{D3AA694E-889C-4934-9BE4-2BFACFB723E0}"/>
                </a:ext>
              </a:extLst>
            </p:cNvPr>
            <p:cNvSpPr/>
            <p:nvPr/>
          </p:nvSpPr>
          <p:spPr bwMode="auto">
            <a:xfrm>
              <a:off x="8077200" y="4648200"/>
              <a:ext cx="633589" cy="990600"/>
            </a:xfrm>
            <a:prstGeom prst="stripedRightArrow">
              <a:avLst>
                <a:gd name="adj1" fmla="val 75700"/>
                <a:gd name="adj2" fmla="val 100117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8" name="Arrow: Striped Right 17">
              <a:extLst>
                <a:ext uri="{FF2B5EF4-FFF2-40B4-BE49-F238E27FC236}">
                  <a16:creationId xmlns="" xmlns:a16="http://schemas.microsoft.com/office/drawing/2014/main" id="{9188E2CD-71ED-43BD-847E-3FD1E6A0FAFF}"/>
                </a:ext>
              </a:extLst>
            </p:cNvPr>
            <p:cNvSpPr/>
            <p:nvPr/>
          </p:nvSpPr>
          <p:spPr bwMode="auto">
            <a:xfrm>
              <a:off x="8358012" y="4648200"/>
              <a:ext cx="633588" cy="990600"/>
            </a:xfrm>
            <a:prstGeom prst="stripedRightArrow">
              <a:avLst>
                <a:gd name="adj1" fmla="val 75700"/>
                <a:gd name="adj2" fmla="val 128279"/>
              </a:avLst>
            </a:prstGeom>
            <a:solidFill>
              <a:schemeClr val="bg1"/>
            </a:solidFill>
            <a:ln w="952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en-GB">
                <a:cs typeface="Arial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FFBB3AA-EFFF-4C25-A283-7B42F6EC97F1}"/>
              </a:ext>
            </a:extLst>
          </p:cNvPr>
          <p:cNvSpPr txBox="1"/>
          <p:nvPr/>
        </p:nvSpPr>
        <p:spPr>
          <a:xfrm>
            <a:off x="4837297" y="4604939"/>
            <a:ext cx="3606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http://cfr.ro/</a:t>
            </a:r>
            <a:r>
              <a:rPr lang="ro-RO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r>
              <a:rPr lang="ro-RO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https://youtu.be/wN3CMT4Dm-U</a:t>
            </a:r>
          </a:p>
          <a:p>
            <a:r>
              <a:rPr lang="ro-RO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https://www.linkedin.com/company/cfr-infrastructură/</a:t>
            </a:r>
            <a:endParaRPr lang="ro-RO" sz="1200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https://www.facebook.com/cfrinfrastructura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Facebook pune gând rău reclamelor pentru cripto-monede">
            <a:extLst>
              <a:ext uri="{FF2B5EF4-FFF2-40B4-BE49-F238E27FC236}">
                <a16:creationId xmlns="" xmlns:a16="http://schemas.microsoft.com/office/drawing/2014/main" id="{2DBE03C7-BD17-414E-A469-3D279376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56" y="5234081"/>
            <a:ext cx="498311" cy="15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llow Us On LinkedIn Logo - LogoDix">
            <a:extLst>
              <a:ext uri="{FF2B5EF4-FFF2-40B4-BE49-F238E27FC236}">
                <a16:creationId xmlns="" xmlns:a16="http://schemas.microsoft.com/office/drawing/2014/main" id="{7EE2FD11-6245-4F86-8D84-7C0EF703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56" y="5047178"/>
            <a:ext cx="498311" cy="1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ouTube HDR Playback Comes to the Galaxy S8 and Xperia XZ Premium">
            <a:extLst>
              <a:ext uri="{FF2B5EF4-FFF2-40B4-BE49-F238E27FC236}">
                <a16:creationId xmlns="" xmlns:a16="http://schemas.microsoft.com/office/drawing/2014/main" id="{095ADA05-2595-4082-BD0C-21527261D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6" b="11878"/>
          <a:stretch/>
        </p:blipFill>
        <p:spPr bwMode="auto">
          <a:xfrm>
            <a:off x="4247856" y="4889345"/>
            <a:ext cx="472953" cy="1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046720C-756E-1508-D0BB-E9A2C79DAF81}"/>
              </a:ext>
            </a:extLst>
          </p:cNvPr>
          <p:cNvGrpSpPr/>
          <p:nvPr/>
        </p:nvGrpSpPr>
        <p:grpSpPr>
          <a:xfrm>
            <a:off x="1356767" y="1526382"/>
            <a:ext cx="1908721" cy="4076700"/>
            <a:chOff x="1356767" y="1526382"/>
            <a:chExt cx="1908721" cy="4076700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10EA98C1-68BE-4643-BD46-3CDBB7757F00}"/>
                </a:ext>
              </a:extLst>
            </p:cNvPr>
            <p:cNvSpPr/>
            <p:nvPr/>
          </p:nvSpPr>
          <p:spPr>
            <a:xfrm>
              <a:off x="1430338" y="1845471"/>
              <a:ext cx="1744662" cy="3398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46"/>
            </a:p>
          </p:txBody>
        </p:sp>
        <p:sp>
          <p:nvSpPr>
            <p:cNvPr id="21" name="Google Shape;1760;p45">
              <a:extLst>
                <a:ext uri="{FF2B5EF4-FFF2-40B4-BE49-F238E27FC236}">
                  <a16:creationId xmlns="" xmlns:a16="http://schemas.microsoft.com/office/drawing/2014/main" id="{E74003B0-B5F9-42B5-9C63-23CD4C084886}"/>
                </a:ext>
              </a:extLst>
            </p:cNvPr>
            <p:cNvSpPr/>
            <p:nvPr/>
          </p:nvSpPr>
          <p:spPr>
            <a:xfrm>
              <a:off x="1366838" y="1526382"/>
              <a:ext cx="1898650" cy="4076700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84392" tIns="84392" rIns="84392" bIns="84392" anchor="ctr"/>
            <a:lstStyle/>
            <a:p>
              <a:pPr>
                <a:defRPr/>
              </a:pPr>
              <a:endParaRPr sz="1292"/>
            </a:p>
          </p:txBody>
        </p:sp>
        <p:pic>
          <p:nvPicPr>
            <p:cNvPr id="23557" name="Picture 2">
              <a:extLst>
                <a:ext uri="{FF2B5EF4-FFF2-40B4-BE49-F238E27FC236}">
                  <a16:creationId xmlns="" xmlns:a16="http://schemas.microsoft.com/office/drawing/2014/main" id="{5516E5D7-70F7-42EE-BA9D-DC2C79CA6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13" y="4683921"/>
              <a:ext cx="8509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4" descr="Imagini pentru logo guvern">
              <a:extLst>
                <a:ext uri="{FF2B5EF4-FFF2-40B4-BE49-F238E27FC236}">
                  <a16:creationId xmlns="" xmlns:a16="http://schemas.microsoft.com/office/drawing/2014/main" id="{D22EC226-7B26-4177-ACAD-DEAD730AF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525" y="1959388"/>
              <a:ext cx="82073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Box 24">
              <a:extLst>
                <a:ext uri="{FF2B5EF4-FFF2-40B4-BE49-F238E27FC236}">
                  <a16:creationId xmlns="" xmlns:a16="http://schemas.microsoft.com/office/drawing/2014/main" id="{4F5A0AAE-A519-4D00-A25E-664F44EE5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0571" y="3612895"/>
              <a:ext cx="1714500" cy="915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lnSpc>
                  <a:spcPts val="1260"/>
                </a:lnSpc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  <a:defRPr sz="1050">
                  <a:solidFill>
                    <a:srgbClr val="0B2159"/>
                  </a:solidFill>
                  <a:latin typeface="Georgia" panose="02040502050405020303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o-RO" dirty="0"/>
                <a:t>Proiectul este cofinanțat </a:t>
              </a:r>
              <a:r>
                <a:rPr lang="en-GB" dirty="0"/>
                <a:t>de  Uniunea European</a:t>
              </a:r>
              <a:r>
                <a:rPr lang="ro-RO" dirty="0"/>
                <a:t>ă prin programul</a:t>
              </a:r>
            </a:p>
            <a:p>
              <a:r>
                <a:rPr lang="ro-RO" dirty="0"/>
                <a:t> CEF – Transport</a:t>
              </a:r>
            </a:p>
            <a:p>
              <a:endParaRPr lang="en-GB" altLang="en-US" dirty="0"/>
            </a:p>
          </p:txBody>
        </p:sp>
        <p:sp>
          <p:nvSpPr>
            <p:cNvPr id="7" name="Rectangle 1">
              <a:extLst>
                <a:ext uri="{FF2B5EF4-FFF2-40B4-BE49-F238E27FC236}">
                  <a16:creationId xmlns="" xmlns:a16="http://schemas.microsoft.com/office/drawing/2014/main" id="{177E4681-3CE2-438C-85C1-807A94BA0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767" y="2691421"/>
              <a:ext cx="1898650" cy="7991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>
                <a:lnSpc>
                  <a:spcPct val="160000"/>
                </a:lnSpc>
                <a:buNone/>
              </a:pPr>
              <a:r>
                <a:rPr lang="ro-RO" sz="1000" b="1" dirty="0">
                  <a:solidFill>
                    <a:srgbClr val="C00000"/>
                  </a:solidFill>
                  <a:latin typeface="Georgia" pitchFamily="18"/>
                </a:rPr>
                <a:t>101079314 — 21-RO-TC</a:t>
              </a:r>
            </a:p>
            <a:p>
              <a:pPr algn="ctr">
                <a:lnSpc>
                  <a:spcPct val="160000"/>
                </a:lnSpc>
                <a:buNone/>
              </a:pPr>
              <a:r>
                <a:rPr lang="ro-RO" sz="1000" b="1" dirty="0">
                  <a:solidFill>
                    <a:srgbClr val="C00000"/>
                  </a:solidFill>
                  <a:latin typeface="Georgia" pitchFamily="18"/>
                </a:rPr>
                <a:t>Giurgiu Bridge </a:t>
              </a:r>
            </a:p>
            <a:p>
              <a:pPr algn="ctr">
                <a:lnSpc>
                  <a:spcPct val="160000"/>
                </a:lnSpc>
                <a:buNone/>
              </a:pPr>
              <a:r>
                <a:rPr lang="ro-RO" sz="1000" b="1" dirty="0">
                  <a:solidFill>
                    <a:srgbClr val="C00000"/>
                  </a:solidFill>
                  <a:latin typeface="Georgia" pitchFamily="18"/>
                </a:rPr>
                <a:t>CEF-T-2021-CORECOEN</a:t>
              </a:r>
              <a:endParaRPr lang="ro-RO" altLang="en-US" sz="1000" dirty="0">
                <a:solidFill>
                  <a:srgbClr val="C00000"/>
                </a:solidFill>
                <a:latin typeface="Georgia" panose="02040502050405020303" pitchFamily="18" charset="0"/>
                <a:cs typeface="Courier New" panose="02070309020205020404" pitchFamily="49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CC5B97ED-B41D-4EED-527F-6D6355AE4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71" y="1873833"/>
              <a:ext cx="724766" cy="7334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786</Words>
  <Application>Microsoft Office PowerPoint</Application>
  <PresentationFormat>A4 Paper (210x297 mm)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</vt:lpstr>
      <vt:lpstr>Courier New</vt:lpstr>
      <vt:lpstr>Georgia</vt:lpstr>
      <vt:lpstr>Times New Roman</vt:lpstr>
      <vt:lpstr>Trebuchet MS</vt:lpstr>
      <vt:lpstr>Wingdings</vt:lpstr>
      <vt:lpstr>Office Theme</vt:lpstr>
      <vt:lpstr>Modernizarea liniei de cale ferată  București Nord-Jilava-Giurgiu Nord-Giurgiu Nord Frontieră   Lotul 1:  Redeschiderea circulației feroviare pe pod  peste râul Argeș, între Vidra și Comana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2023-07-11T10:44:45Z</dcterms:modified>
</cp:coreProperties>
</file>