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87" r:id="rId2"/>
    <p:sldId id="288" r:id="rId3"/>
    <p:sldId id="289" r:id="rId4"/>
    <p:sldId id="280" r:id="rId5"/>
    <p:sldId id="290" r:id="rId6"/>
    <p:sldId id="292" r:id="rId7"/>
    <p:sldId id="293" r:id="rId8"/>
  </p:sldIdLst>
  <p:sldSz cx="9906000" cy="6858000" type="A4"/>
  <p:notesSz cx="6858000" cy="9144000"/>
  <p:defaultTextStyle>
    <a:defPPr>
      <a:defRPr lang="en-US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04A"/>
    <a:srgbClr val="C80064"/>
    <a:srgbClr val="0B2159"/>
    <a:srgbClr val="003635"/>
    <a:srgbClr val="FF0D97"/>
    <a:srgbClr val="0000CC"/>
    <a:srgbClr val="9EFF29"/>
    <a:srgbClr val="C33A1F"/>
    <a:srgbClr val="FF254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3955" autoAdjust="0"/>
  </p:normalViewPr>
  <p:slideViewPr>
    <p:cSldViewPr snapToGrid="0">
      <p:cViewPr varScale="1">
        <p:scale>
          <a:sx n="66" d="100"/>
          <a:sy n="66" d="100"/>
        </p:scale>
        <p:origin x="1032" y="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789;g7098bb5640_0_1125:notes">
            <a:extLst>
              <a:ext uri="{FF2B5EF4-FFF2-40B4-BE49-F238E27FC236}">
                <a16:creationId xmlns:a16="http://schemas.microsoft.com/office/drawing/2014/main" id="{FCACE7CE-D9D9-4B42-B13C-3133648954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Google Shape;1790;g7098bb5640_0_1125:notes">
            <a:extLst>
              <a:ext uri="{FF2B5EF4-FFF2-40B4-BE49-F238E27FC236}">
                <a16:creationId xmlns:a16="http://schemas.microsoft.com/office/drawing/2014/main" id="{73516C23-6208-49A7-97F0-F75C8E559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3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120" y="4404852"/>
            <a:ext cx="8675741" cy="12683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120" y="5673212"/>
            <a:ext cx="8667750" cy="90456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848" y="3101618"/>
            <a:ext cx="1585766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780000" y="1536633"/>
            <a:ext cx="8346000" cy="4555200"/>
          </a:xfrm>
          <a:prstGeom prst="rect">
            <a:avLst/>
          </a:prstGeom>
          <a:solidFill>
            <a:srgbClr val="FFFFFF">
              <a:alpha val="45090"/>
            </a:srgbClr>
          </a:solidFill>
        </p:spPr>
        <p:txBody>
          <a:bodyPr spcFirstLastPara="1" lIns="91425" tIns="91425" rIns="91425" bIns="91425">
            <a:noAutofit/>
          </a:bodyPr>
          <a:lstStyle>
            <a:lvl1pPr marL="422041" lvl="0" indent="-27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200">
                <a:solidFill>
                  <a:srgbClr val="F3F3F3"/>
                </a:solidFill>
              </a:defRPr>
            </a:lvl1pPr>
            <a:lvl2pPr marL="844083" lvl="1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108"/>
            </a:lvl2pPr>
            <a:lvl3pPr marL="1266124" lvl="2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romanLcPeriod"/>
              <a:defRPr sz="1108"/>
            </a:lvl3pPr>
            <a:lvl4pPr marL="1688165" lvl="3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  <a:defRPr sz="1108"/>
            </a:lvl4pPr>
            <a:lvl5pPr marL="2110207" lvl="4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108"/>
            </a:lvl5pPr>
            <a:lvl6pPr marL="2532248" lvl="5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romanLcPeriod"/>
              <a:defRPr sz="1108"/>
            </a:lvl6pPr>
            <a:lvl7pPr marL="2954289" lvl="6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  <a:defRPr sz="1108"/>
            </a:lvl7pPr>
            <a:lvl8pPr marL="3376331" lvl="7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108"/>
            </a:lvl8pPr>
            <a:lvl9pPr marL="3798372" lvl="8" indent="-275499">
              <a:spcBef>
                <a:spcPts val="1477"/>
              </a:spcBef>
              <a:spcAft>
                <a:spcPts val="1477"/>
              </a:spcAft>
              <a:buClr>
                <a:srgbClr val="000000"/>
              </a:buClr>
              <a:buSzPts val="1100"/>
              <a:buAutoNum type="romanLcPeriod"/>
              <a:defRPr sz="1108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80108" y="679767"/>
            <a:ext cx="8346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84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8" y="1144691"/>
            <a:ext cx="8947356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7" y="2153265"/>
            <a:ext cx="8933243" cy="42180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73" y="542050"/>
            <a:ext cx="7372727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348" y="1524001"/>
            <a:ext cx="7397545" cy="47273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95" y="1109446"/>
            <a:ext cx="8767812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642" y="2315500"/>
            <a:ext cx="4376870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642" y="2945363"/>
            <a:ext cx="4376870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023" y="2315500"/>
            <a:ext cx="4378590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023" y="2945363"/>
            <a:ext cx="4378590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912" y="6951663"/>
            <a:ext cx="908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linkedin.com/company/cfr-infrastructur%C4%83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7.jpeg"/><Relationship Id="rId5" Type="http://schemas.openxmlformats.org/officeDocument/2006/relationships/hyperlink" Target="https://www.facebook.com/cfrinfrastructura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linkedin.com/company/cfr-infrastructur%C4%83/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3760615C-3F7C-4B9D-9661-45B3DE8745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907" y="1780778"/>
            <a:ext cx="8534400" cy="120015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altLang="ro-RO" sz="2000" b="1" dirty="0">
                <a:latin typeface="Georgia" panose="02040502050405020303" pitchFamily="18" charset="0"/>
              </a:rPr>
              <a:t>Modernizarea infrastructurii feroviare din Portul Constanța - etapa I, Valu lui Traian</a:t>
            </a:r>
            <a:endParaRPr lang="en-GB" sz="2000" b="1" dirty="0"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220C95BC-3912-43FE-95E9-F6628559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169277"/>
            <a:ext cx="3289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o-RO" altLang="ro-RO" sz="2000">
              <a:latin typeface="Georgia" panose="02040502050405020303" pitchFamily="18" charset="0"/>
            </a:endParaRPr>
          </a:p>
        </p:txBody>
      </p:sp>
      <p:sp>
        <p:nvSpPr>
          <p:cNvPr id="15366" name="Rectangle 9">
            <a:extLst>
              <a:ext uri="{FF2B5EF4-FFF2-40B4-BE49-F238E27FC236}">
                <a16:creationId xmlns:a16="http://schemas.microsoft.com/office/drawing/2014/main" id="{7AD6252D-0B53-4AA0-8E00-7F66A6CF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6" y="-1751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/>
          </a:p>
        </p:txBody>
      </p:sp>
      <p:grpSp>
        <p:nvGrpSpPr>
          <p:cNvPr id="15371" name="Group 20">
            <a:extLst>
              <a:ext uri="{FF2B5EF4-FFF2-40B4-BE49-F238E27FC236}">
                <a16:creationId xmlns:a16="http://schemas.microsoft.com/office/drawing/2014/main" id="{F7ADF6DE-9FBA-42B6-9E76-69F81CC40CA6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90488"/>
            <a:ext cx="1219200" cy="990600"/>
            <a:chOff x="533400" y="457200"/>
            <a:chExt cx="1219200" cy="990600"/>
          </a:xfrm>
        </p:grpSpPr>
        <p:sp>
          <p:nvSpPr>
            <p:cNvPr id="28" name="Arrow: Striped Right 27">
              <a:extLst>
                <a:ext uri="{FF2B5EF4-FFF2-40B4-BE49-F238E27FC236}">
                  <a16:creationId xmlns:a16="http://schemas.microsoft.com/office/drawing/2014/main" id="{C48CD4CD-0B6F-4779-B35A-92278BA48AAC}"/>
                </a:ext>
              </a:extLst>
            </p:cNvPr>
            <p:cNvSpPr/>
            <p:nvPr/>
          </p:nvSpPr>
          <p:spPr bwMode="auto">
            <a:xfrm>
              <a:off x="533400" y="457200"/>
              <a:ext cx="633413" cy="990600"/>
            </a:xfrm>
            <a:prstGeom prst="stripedRightArrow">
              <a:avLst>
                <a:gd name="adj1" fmla="val 75700"/>
                <a:gd name="adj2" fmla="val 692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9" name="Arrow: Striped Right 28">
              <a:extLst>
                <a:ext uri="{FF2B5EF4-FFF2-40B4-BE49-F238E27FC236}">
                  <a16:creationId xmlns:a16="http://schemas.microsoft.com/office/drawing/2014/main" id="{397BEFEF-1183-4E99-BAAE-24EBB7B29BAB}"/>
                </a:ext>
              </a:extLst>
            </p:cNvPr>
            <p:cNvSpPr/>
            <p:nvPr/>
          </p:nvSpPr>
          <p:spPr bwMode="auto">
            <a:xfrm>
              <a:off x="838200" y="457200"/>
              <a:ext cx="633413" cy="990600"/>
            </a:xfrm>
            <a:prstGeom prst="stripedRightArrow">
              <a:avLst>
                <a:gd name="adj1" fmla="val 75700"/>
                <a:gd name="adj2" fmla="val 1001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30" name="Arrow: Striped Right 29">
              <a:extLst>
                <a:ext uri="{FF2B5EF4-FFF2-40B4-BE49-F238E27FC236}">
                  <a16:creationId xmlns:a16="http://schemas.microsoft.com/office/drawing/2014/main" id="{44197EC4-EAE4-419C-9F4A-EB015B86F83D}"/>
                </a:ext>
              </a:extLst>
            </p:cNvPr>
            <p:cNvSpPr/>
            <p:nvPr/>
          </p:nvSpPr>
          <p:spPr bwMode="auto">
            <a:xfrm>
              <a:off x="1119188" y="457200"/>
              <a:ext cx="633412" cy="990600"/>
            </a:xfrm>
            <a:prstGeom prst="stripedRightArrow">
              <a:avLst>
                <a:gd name="adj1" fmla="val 75700"/>
                <a:gd name="adj2" fmla="val 128279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CEA709-FB7A-40E4-BD58-33884FE80980}"/>
              </a:ext>
            </a:extLst>
          </p:cNvPr>
          <p:cNvGrpSpPr/>
          <p:nvPr/>
        </p:nvGrpSpPr>
        <p:grpSpPr>
          <a:xfrm>
            <a:off x="4963107" y="2980928"/>
            <a:ext cx="4319228" cy="3223357"/>
            <a:chOff x="4963107" y="2980928"/>
            <a:chExt cx="4319228" cy="322335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929AF01-3CFF-47D3-85D2-796D2C5D47BA}"/>
                </a:ext>
              </a:extLst>
            </p:cNvPr>
            <p:cNvGrpSpPr/>
            <p:nvPr/>
          </p:nvGrpSpPr>
          <p:grpSpPr>
            <a:xfrm>
              <a:off x="4963107" y="2980928"/>
              <a:ext cx="4319228" cy="3223357"/>
              <a:chOff x="4839208" y="2699923"/>
              <a:chExt cx="4560020" cy="3484543"/>
            </a:xfrm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397B4905-F5A9-4E7E-BD14-8D6C15F150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trans="73000" detail="6"/>
                        </a14:imgEffect>
                        <a14:imgEffect>
                          <a14:colorTemperature colorTemp="5540"/>
                        </a14:imgEffect>
                        <a14:imgEffect>
                          <a14:saturation sat="37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208" y="2699923"/>
                <a:ext cx="4560020" cy="34845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reflection stA="94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AE2C024-204A-4CE0-812B-8FFB5351B197}"/>
                  </a:ext>
                </a:extLst>
              </p:cNvPr>
              <p:cNvSpPr/>
              <p:nvPr/>
            </p:nvSpPr>
            <p:spPr>
              <a:xfrm>
                <a:off x="5038165" y="2929451"/>
                <a:ext cx="412376" cy="304800"/>
              </a:xfrm>
              <a:prstGeom prst="rect">
                <a:avLst/>
              </a:prstGeom>
              <a:solidFill>
                <a:srgbClr val="F3F5FB"/>
              </a:solidFill>
              <a:ln>
                <a:solidFill>
                  <a:srgbClr val="F5F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8EBD66-B2AD-4723-9AE7-B1F60F9D6BE9}"/>
                </a:ext>
              </a:extLst>
            </p:cNvPr>
            <p:cNvSpPr txBox="1"/>
            <p:nvPr/>
          </p:nvSpPr>
          <p:spPr>
            <a:xfrm>
              <a:off x="8676813" y="5731945"/>
              <a:ext cx="491000" cy="169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o-RO" sz="500" b="1" dirty="0">
                  <a:solidFill>
                    <a:srgbClr val="0E304A"/>
                  </a:solidFill>
                  <a:latin typeface="Arial Nova" panose="020B0504020202020204" pitchFamily="34" charset="0"/>
                </a:rPr>
                <a:t>Constanța</a:t>
              </a:r>
              <a:endParaRPr lang="en-GB" sz="500" b="1" dirty="0">
                <a:solidFill>
                  <a:srgbClr val="0E304A"/>
                </a:solidFill>
                <a:latin typeface="Arial Nova" panose="020B0504020202020204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ED02233-FE99-4CB2-BCF9-0E3850441892}"/>
              </a:ext>
            </a:extLst>
          </p:cNvPr>
          <p:cNvSpPr/>
          <p:nvPr/>
        </p:nvSpPr>
        <p:spPr>
          <a:xfrm>
            <a:off x="8603809" y="5664183"/>
            <a:ext cx="318504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D3E29-4630-49B2-810D-51BC2D1AECD6}"/>
              </a:ext>
            </a:extLst>
          </p:cNvPr>
          <p:cNvSpPr/>
          <p:nvPr/>
        </p:nvSpPr>
        <p:spPr>
          <a:xfrm>
            <a:off x="603541" y="4880938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INEA/CEF/TRAN/M2016/1365864/26.10.2017</a:t>
            </a:r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A2ADCBBB-3F23-4F5B-8755-90BD315E3BE3}"/>
              </a:ext>
            </a:extLst>
          </p:cNvPr>
          <p:cNvGrpSpPr>
            <a:grpSpLocks/>
          </p:cNvGrpSpPr>
          <p:nvPr/>
        </p:nvGrpSpPr>
        <p:grpSpPr bwMode="auto">
          <a:xfrm>
            <a:off x="695907" y="331450"/>
            <a:ext cx="5208587" cy="741362"/>
            <a:chOff x="3698421" y="4205026"/>
            <a:chExt cx="5208877" cy="741263"/>
          </a:xfrm>
        </p:grpSpPr>
        <p:pic>
          <p:nvPicPr>
            <p:cNvPr id="31" name="Picture 11">
              <a:extLst>
                <a:ext uri="{FF2B5EF4-FFF2-40B4-BE49-F238E27FC236}">
                  <a16:creationId xmlns:a16="http://schemas.microsoft.com/office/drawing/2014/main" id="{604F351E-A4E1-4821-8971-78F949871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421" y="4205026"/>
              <a:ext cx="5208877" cy="74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E75DE29-29DD-4EF5-9FAC-83B3FFECF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899" y="4345625"/>
              <a:ext cx="923167" cy="4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4" descr="Imagini pentru logo guvern">
            <a:extLst>
              <a:ext uri="{FF2B5EF4-FFF2-40B4-BE49-F238E27FC236}">
                <a16:creationId xmlns:a16="http://schemas.microsoft.com/office/drawing/2014/main" id="{E299EFA9-85C0-4914-B66B-C84E7046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83" y="460220"/>
            <a:ext cx="888936" cy="49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4F6991B-E7DA-4CAE-B4A2-7CE34887490D}"/>
              </a:ext>
            </a:extLst>
          </p:cNvPr>
          <p:cNvSpPr/>
          <p:nvPr/>
        </p:nvSpPr>
        <p:spPr bwMode="auto">
          <a:xfrm>
            <a:off x="703844" y="356850"/>
            <a:ext cx="1073150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083A35F-79DD-401C-970B-67C364593B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9" y="331450"/>
            <a:ext cx="724766" cy="73343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">
            <a:extLst>
              <a:ext uri="{FF2B5EF4-FFF2-40B4-BE49-F238E27FC236}">
                <a16:creationId xmlns:a16="http://schemas.microsoft.com/office/drawing/2014/main" id="{326B38DB-9347-472D-AEAF-8D796E118B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20489" y="6385932"/>
            <a:ext cx="5885511" cy="38158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9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 acestei publicații aparține exclusv autorului și nu reflectă în mod necesar opinia Uniunii Europene.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8" name="Group 4">
            <a:extLst>
              <a:ext uri="{FF2B5EF4-FFF2-40B4-BE49-F238E27FC236}">
                <a16:creationId xmlns:a16="http://schemas.microsoft.com/office/drawing/2014/main" id="{C93458EC-0BCE-45F3-85F5-BA695C9BA0C6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sp>
          <p:nvSpPr>
            <p:cNvPr id="16414" name="Arrow: Pentagon 7">
              <a:extLst>
                <a:ext uri="{FF2B5EF4-FFF2-40B4-BE49-F238E27FC236}">
                  <a16:creationId xmlns:a16="http://schemas.microsoft.com/office/drawing/2014/main" id="{C5D25D98-22B1-4004-A77B-BBF3C469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  <p:grpSp>
          <p:nvGrpSpPr>
            <p:cNvPr id="16412" name="Group 5">
              <a:extLst>
                <a:ext uri="{FF2B5EF4-FFF2-40B4-BE49-F238E27FC236}">
                  <a16:creationId xmlns:a16="http://schemas.microsoft.com/office/drawing/2014/main" id="{0852DBFF-8591-4DC7-A0CC-A1BCA94622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2" name="Arrow: Striped Right 11">
                <a:extLst>
                  <a:ext uri="{FF2B5EF4-FFF2-40B4-BE49-F238E27FC236}">
                    <a16:creationId xmlns:a16="http://schemas.microsoft.com/office/drawing/2014/main" id="{4889724A-B5B4-44CC-8163-7D1FED98C4D6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Arrow: Striped Right 13">
                <a:extLst>
                  <a:ext uri="{FF2B5EF4-FFF2-40B4-BE49-F238E27FC236}">
                    <a16:creationId xmlns:a16="http://schemas.microsoft.com/office/drawing/2014/main" id="{C8BBF1B3-4CB2-4485-9DB7-539553E92FC2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Arrow: Striped Right 14">
                <a:extLst>
                  <a:ext uri="{FF2B5EF4-FFF2-40B4-BE49-F238E27FC236}">
                    <a16:creationId xmlns:a16="http://schemas.microsoft.com/office/drawing/2014/main" id="{5FDC61F0-A99D-4E66-A61C-32127491433C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6413" name="Group 6">
              <a:extLst>
                <a:ext uri="{FF2B5EF4-FFF2-40B4-BE49-F238E27FC236}">
                  <a16:creationId xmlns:a16="http://schemas.microsoft.com/office/drawing/2014/main" id="{6B716021-D05D-46A8-B9B0-22C6E9C75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9" name="Arrow: Striped Right 8">
                <a:extLst>
                  <a:ext uri="{FF2B5EF4-FFF2-40B4-BE49-F238E27FC236}">
                    <a16:creationId xmlns:a16="http://schemas.microsoft.com/office/drawing/2014/main" id="{658FD5E8-C375-4A3C-BAFF-A689C9FBEC7B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Arrow: Striped Right 9">
                <a:extLst>
                  <a:ext uri="{FF2B5EF4-FFF2-40B4-BE49-F238E27FC236}">
                    <a16:creationId xmlns:a16="http://schemas.microsoft.com/office/drawing/2014/main" id="{37E60E0B-CBF0-4361-B3B9-2B9EB51B89CC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C1D9EE7E-E750-4A64-A1D3-EA3FDB9CD286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ACFA1748-5D54-4D89-A1B6-D2E368C40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7871"/>
              </p:ext>
            </p:extLst>
          </p:nvPr>
        </p:nvGraphicFramePr>
        <p:xfrm>
          <a:off x="1316723" y="1432925"/>
          <a:ext cx="7271459" cy="34169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7271459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3416969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28D18A7-58EE-43F4-9B82-79248B1D4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72205"/>
              </p:ext>
            </p:extLst>
          </p:nvPr>
        </p:nvGraphicFramePr>
        <p:xfrm>
          <a:off x="1543050" y="2285613"/>
          <a:ext cx="6819900" cy="47168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15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Contract de finan</a:t>
                      </a:r>
                      <a:r>
                        <a:rPr lang="ro-RO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ţare </a:t>
                      </a:r>
                    </a:p>
                  </a:txBody>
                  <a:tcPr marT="45742" marB="457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o-RO" altLang="en-US" sz="1600" b="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101113240-22-RO-TM-CT PORT MOBILITY</a:t>
                      </a:r>
                    </a:p>
                  </a:txBody>
                  <a:tcPr marT="45742" marB="4574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31" name="Rectangle 3">
            <a:extLst>
              <a:ext uri="{FF2B5EF4-FFF2-40B4-BE49-F238E27FC236}">
                <a16:creationId xmlns:a16="http://schemas.microsoft.com/office/drawing/2014/main" id="{78C80C1E-A495-43DA-9EE2-37BA00E31D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6714" y="333376"/>
            <a:ext cx="7458075" cy="568325"/>
          </a:xfrm>
        </p:spPr>
        <p:txBody>
          <a:bodyPr/>
          <a:lstStyle/>
          <a:p>
            <a:pPr marL="0" indent="0" algn="l">
              <a:lnSpc>
                <a:spcPct val="80000"/>
              </a:lnSpc>
              <a:buNone/>
              <a:defRPr/>
            </a:pPr>
            <a:r>
              <a:rPr lang="ro-RO" b="1" dirty="0">
                <a:latin typeface="Georgia" pitchFamily="18" charset="0"/>
              </a:rPr>
              <a:t>Finanțare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o-RO" sz="1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ro-RO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20389E0-D335-458C-A1B5-56EA79CC5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43593"/>
              </p:ext>
            </p:extLst>
          </p:nvPr>
        </p:nvGraphicFramePr>
        <p:xfrm>
          <a:off x="1543050" y="3092116"/>
          <a:ext cx="6819900" cy="97385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2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Valoare</a:t>
                      </a:r>
                      <a:r>
                        <a:rPr lang="ro-RO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total eligibilă a proiectului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87.031.505 EUR</a:t>
                      </a: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ro-RO" sz="1600" kern="1200" noProof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aloare</a:t>
                      </a:r>
                      <a:r>
                        <a:rPr lang="ro-RO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cofinanțare UE (50%) </a:t>
                      </a:r>
                      <a:endParaRPr lang="ro-RO" altLang="en-US" sz="16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defRPr/>
                      </a:pPr>
                      <a:r>
                        <a:rPr lang="en-US" altLang="en-US" sz="1600" b="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43.515.752,5 EUR </a:t>
                      </a:r>
                      <a:endParaRPr lang="ro-RO" altLang="en-US" sz="1600" b="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0228B28-9A0C-4DCA-921A-25393ADE764D}"/>
              </a:ext>
            </a:extLst>
          </p:cNvPr>
          <p:cNvSpPr/>
          <p:nvPr/>
        </p:nvSpPr>
        <p:spPr>
          <a:xfrm>
            <a:off x="1062039" y="4856131"/>
            <a:ext cx="7688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Proiectul este finanțat din Fondul de Coeziune prin Mecanismul pentru Interconectarea Europei – Programul CEF Transport 2021 -2027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o-RO" altLang="en-US" sz="180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CA8B4EC9-637D-4844-A398-D2E3B71B1B95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grpSp>
          <p:nvGrpSpPr>
            <p:cNvPr id="17413" name="Group 3">
              <a:extLst>
                <a:ext uri="{FF2B5EF4-FFF2-40B4-BE49-F238E27FC236}">
                  <a16:creationId xmlns:a16="http://schemas.microsoft.com/office/drawing/2014/main" id="{B775D14E-D3C1-436C-9663-28708522B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0" name="Arrow: Striped Right 9">
                <a:extLst>
                  <a:ext uri="{FF2B5EF4-FFF2-40B4-BE49-F238E27FC236}">
                    <a16:creationId xmlns:a16="http://schemas.microsoft.com/office/drawing/2014/main" id="{A3BFB691-EACE-4239-87EE-B314DFD65862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0BD9120E-1E49-42E5-89D7-FCA096ECED78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Arrow: Striped Right 11">
                <a:extLst>
                  <a:ext uri="{FF2B5EF4-FFF2-40B4-BE49-F238E27FC236}">
                    <a16:creationId xmlns:a16="http://schemas.microsoft.com/office/drawing/2014/main" id="{3A09F04C-65FE-4631-8DAD-B0E07D7152AE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7414" name="Group 4">
              <a:extLst>
                <a:ext uri="{FF2B5EF4-FFF2-40B4-BE49-F238E27FC236}">
                  <a16:creationId xmlns:a16="http://schemas.microsoft.com/office/drawing/2014/main" id="{187D47C6-C87E-4EF8-9F46-AF47D5EF9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7" name="Arrow: Striped Right 6">
                <a:extLst>
                  <a:ext uri="{FF2B5EF4-FFF2-40B4-BE49-F238E27FC236}">
                    <a16:creationId xmlns:a16="http://schemas.microsoft.com/office/drawing/2014/main" id="{3B887956-5E86-457D-BFB8-393B143B5CFA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8" name="Arrow: Striped Right 7">
                <a:extLst>
                  <a:ext uri="{FF2B5EF4-FFF2-40B4-BE49-F238E27FC236}">
                    <a16:creationId xmlns:a16="http://schemas.microsoft.com/office/drawing/2014/main" id="{59B34979-2053-423F-915D-079FCA35F311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Arrow: Striped Right 8">
                <a:extLst>
                  <a:ext uri="{FF2B5EF4-FFF2-40B4-BE49-F238E27FC236}">
                    <a16:creationId xmlns:a16="http://schemas.microsoft.com/office/drawing/2014/main" id="{673E7CE1-7E49-4767-8738-980FA0BD5668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7415" name="Arrow: Pentagon 5">
              <a:extLst>
                <a:ext uri="{FF2B5EF4-FFF2-40B4-BE49-F238E27FC236}">
                  <a16:creationId xmlns:a16="http://schemas.microsoft.com/office/drawing/2014/main" id="{008EDE80-FC9C-405D-B4EC-53FAECAAE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</p:grp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22BF67D-B1E1-406A-A7B1-769F2F7AB4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7988" y="234951"/>
            <a:ext cx="7548562" cy="646113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ro-RO" altLang="en-US" b="1" dirty="0">
                <a:latin typeface="Georgia" panose="02040502050405020303" pitchFamily="18" charset="0"/>
              </a:rPr>
              <a:t>Necesitate</a:t>
            </a:r>
            <a:endParaRPr lang="en-GB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o-RO" sz="1400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3497242-999B-4143-9600-ED7A360C9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54937"/>
              </p:ext>
            </p:extLst>
          </p:nvPr>
        </p:nvGraphicFramePr>
        <p:xfrm>
          <a:off x="831849" y="1510748"/>
          <a:ext cx="7936753" cy="3931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7936753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3717235">
                <a:tc>
                  <a:txBody>
                    <a:bodyPr/>
                    <a:lstStyle/>
                    <a:p>
                      <a:pPr marL="0" marR="0" lvl="0" indent="2651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o-RO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Constrângerile tehnice și operaționale ale infrastructurii feroviare din Portul Constanța au </a:t>
                      </a:r>
                      <a:r>
                        <a:rPr lang="ro-RO" altLang="en-US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un impact negativ asupra competitivității și a capacității Portului Constanța în raport cu alte porturi din regiune și </a:t>
                      </a:r>
                      <a:r>
                        <a:rPr lang="ro-RO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generează disfuncționalități importante ale traficului de marfă pentru rețeaua feroviară centrală</a:t>
                      </a:r>
                      <a:r>
                        <a:rPr lang="ro-RO" altLang="en-US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 de pe </a:t>
                      </a:r>
                      <a:r>
                        <a:rPr lang="ro-RO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Coridorul Rin-Dunăre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o-RO" sz="1800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265113" algn="just" eaLnBrk="1" hangingPunct="1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GB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Parametrii operaționali </a:t>
                      </a:r>
                      <a:r>
                        <a:rPr lang="ro-RO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care alcătuiesc infrastructura feroviară din </a:t>
                      </a:r>
                      <a:r>
                        <a:rPr lang="ro-RO" sz="1800" ker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cadrul Portului Constanța </a:t>
                      </a:r>
                      <a:r>
                        <a:rPr lang="vi-VN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nu sunt în conformitate cu prevederile Regulamentelor UE nr. 1315/2013 și 1299/2014 și ale Directivei 2008/57/CE privind interoperabilitatea</a:t>
                      </a:r>
                      <a:r>
                        <a:rPr lang="x-none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o-RO" sz="1800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 eaLnBrk="1" hangingPunct="1">
                        <a:buNone/>
                        <a:defRPr/>
                      </a:pPr>
                      <a:endParaRPr lang="ro-RO" sz="1800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265113" algn="just" eaLnBrk="1" hangingPunct="1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GB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Gradul de uzură fizică și morală și degradare ale: </a:t>
                      </a:r>
                    </a:p>
                    <a:p>
                      <a:pPr marL="985838" indent="-355600" algn="just" eaLnBrk="1" hangingPunct="1">
                        <a:buFontTx/>
                        <a:buChar char="-"/>
                        <a:defRPr/>
                      </a:pPr>
                      <a:r>
                        <a:rPr lang="ro-RO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ansamblului de elemente</a:t>
                      </a:r>
                      <a:r>
                        <a:rPr lang="en-GB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o-RO" sz="1800" kern="0" noProof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sisteme/sub-sisteme </a:t>
                      </a:r>
                      <a:r>
                        <a:rPr lang="ro-RO" sz="18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din care este alcătuită </a:t>
                      </a:r>
                      <a:r>
                        <a:rPr lang="ro-RO" sz="1800" kern="0" noProof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infrastructura feroviară din Port Constanța</a:t>
                      </a:r>
                      <a:endParaRPr lang="ro-RO" sz="1800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CEFC16BD-0780-415A-B49E-8BA630497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296724"/>
              </p:ext>
            </p:extLst>
          </p:nvPr>
        </p:nvGraphicFramePr>
        <p:xfrm>
          <a:off x="359902" y="1143124"/>
          <a:ext cx="8995466" cy="49793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8995466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4979313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  <p:grpSp>
        <p:nvGrpSpPr>
          <p:cNvPr id="18434" name="Group 2">
            <a:extLst>
              <a:ext uri="{FF2B5EF4-FFF2-40B4-BE49-F238E27FC236}">
                <a16:creationId xmlns:a16="http://schemas.microsoft.com/office/drawing/2014/main" id="{8D689CED-D505-4E5C-AB8B-47E74FFF2C37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grpSp>
          <p:nvGrpSpPr>
            <p:cNvPr id="18437" name="Group 3">
              <a:extLst>
                <a:ext uri="{FF2B5EF4-FFF2-40B4-BE49-F238E27FC236}">
                  <a16:creationId xmlns:a16="http://schemas.microsoft.com/office/drawing/2014/main" id="{A14E7C95-7E24-4D61-B365-143CEEDA7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0" name="Arrow: Striped Right 9">
                <a:extLst>
                  <a:ext uri="{FF2B5EF4-FFF2-40B4-BE49-F238E27FC236}">
                    <a16:creationId xmlns:a16="http://schemas.microsoft.com/office/drawing/2014/main" id="{5AB96024-F4FA-493F-91AC-F17A96A50E59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5EA76DD3-1DC6-4512-B79A-9592362607CF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Arrow: Striped Right 11">
                <a:extLst>
                  <a:ext uri="{FF2B5EF4-FFF2-40B4-BE49-F238E27FC236}">
                    <a16:creationId xmlns:a16="http://schemas.microsoft.com/office/drawing/2014/main" id="{6F144140-2E4E-4113-9799-0AC97FCDECCA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8438" name="Group 4">
              <a:extLst>
                <a:ext uri="{FF2B5EF4-FFF2-40B4-BE49-F238E27FC236}">
                  <a16:creationId xmlns:a16="http://schemas.microsoft.com/office/drawing/2014/main" id="{522C1C1D-9A53-4639-A02F-33953EC29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7" name="Arrow: Striped Right 6">
                <a:extLst>
                  <a:ext uri="{FF2B5EF4-FFF2-40B4-BE49-F238E27FC236}">
                    <a16:creationId xmlns:a16="http://schemas.microsoft.com/office/drawing/2014/main" id="{F7A4D960-C61C-46A9-86B6-FEBAD91739FE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8" name="Arrow: Striped Right 7">
                <a:extLst>
                  <a:ext uri="{FF2B5EF4-FFF2-40B4-BE49-F238E27FC236}">
                    <a16:creationId xmlns:a16="http://schemas.microsoft.com/office/drawing/2014/main" id="{1C27F66F-AC9F-4DC2-B66E-43E8CD75C67A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Arrow: Striped Right 8">
                <a:extLst>
                  <a:ext uri="{FF2B5EF4-FFF2-40B4-BE49-F238E27FC236}">
                    <a16:creationId xmlns:a16="http://schemas.microsoft.com/office/drawing/2014/main" id="{B2693DFF-9F50-4192-9F2C-1187B913E42F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8439" name="Arrow: Pentagon 5">
              <a:extLst>
                <a:ext uri="{FF2B5EF4-FFF2-40B4-BE49-F238E27FC236}">
                  <a16:creationId xmlns:a16="http://schemas.microsoft.com/office/drawing/2014/main" id="{6CAE98F2-AC0F-4B8A-A53A-1B084AB4A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35FC4F03-F203-4FD4-A6F9-56B5D5EF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6" y="1219467"/>
            <a:ext cx="8561370" cy="48575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o-RO" sz="1600" kern="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x-none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OBIECTIV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  <a:r>
              <a:rPr lang="en-GB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Obiectivul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proiectului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este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de a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realiza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proiectarea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și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execuția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lucrărilor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în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cadrul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Etapei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I: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modernizarea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din zona de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așteptare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Valu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lui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Traian (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modernizare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electrificare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introducere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semnalizare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electronică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centralizată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și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alte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lucrări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auxiliare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). Zona de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așteptare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este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situată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la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aproximativ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15 km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distanță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de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Portul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Constanța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și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va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deveni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zonă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tampon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pentru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îmbunătățirea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formării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trenurilor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de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marfă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către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/</a:t>
            </a:r>
            <a:r>
              <a:rPr lang="en-GB" sz="1600" kern="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dinspre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Port.</a:t>
            </a:r>
            <a:endParaRPr lang="ro-RO" sz="1600" kern="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endParaRPr lang="ro-RO" sz="1600" kern="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ro-RO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BENEFICII</a:t>
            </a:r>
            <a:r>
              <a:rPr lang="en-GB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  <a:endParaRPr lang="ro-RO" sz="1600" b="1" kern="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Acțiunea face parte dintr-un proiect global care constă într-un pachet de investiții care vizează creșterea capacității feroviare a Portului Constanța precum și conectivitatea feroviară a portului pentru un flux de marfă mai bun, mai rapid și mai eficient, cu beneficii atât în ceea ce privește utilizarea civilă, cât și militară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Portul este un obiectiv strategic european fiind conectat, prin linia de cale ferată București – Constanța, direct la rețeaua feroviară principală TEN-T Core și la Coridorul Rin – Dunăre.</a:t>
            </a:r>
          </a:p>
          <a:p>
            <a:pPr marL="285750" lvl="1" algn="just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o-RO" alt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atragere a noilor investitori în zona respectivă, îmbunătățind astfel piața locală/regională a forței de muncă.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E74FD8-837A-4AD8-8F2F-90368EAC3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28788" y="228600"/>
            <a:ext cx="7435850" cy="609600"/>
          </a:xfrm>
        </p:spPr>
        <p:txBody>
          <a:bodyPr/>
          <a:lstStyle/>
          <a:p>
            <a:pPr marL="0" indent="0" algn="l">
              <a:buNone/>
            </a:pPr>
            <a:r>
              <a:rPr lang="ro-RO" altLang="en-US" b="1" dirty="0">
                <a:latin typeface="Georgia" panose="02040502050405020303" pitchFamily="18" charset="0"/>
              </a:rPr>
              <a:t>Obiectiv</a:t>
            </a:r>
            <a:r>
              <a:rPr lang="en-GB" altLang="en-US" b="1" dirty="0">
                <a:latin typeface="Georgia" panose="02040502050405020303" pitchFamily="18" charset="0"/>
              </a:rPr>
              <a:t> / Beneficii</a:t>
            </a:r>
            <a:endParaRPr lang="en-GB" altLang="en-US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altLang="en-US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altLang="en-US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B3607C18-742A-4093-989F-6BF22ED3E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41455"/>
              </p:ext>
            </p:extLst>
          </p:nvPr>
        </p:nvGraphicFramePr>
        <p:xfrm>
          <a:off x="428625" y="1102064"/>
          <a:ext cx="8943975" cy="48746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8943975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4874666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  <p:grpSp>
        <p:nvGrpSpPr>
          <p:cNvPr id="19459" name="Group 9">
            <a:extLst>
              <a:ext uri="{FF2B5EF4-FFF2-40B4-BE49-F238E27FC236}">
                <a16:creationId xmlns:a16="http://schemas.microsoft.com/office/drawing/2014/main" id="{642C24BB-0E58-4096-94D1-C3E237F21A63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grpSp>
          <p:nvGrpSpPr>
            <p:cNvPr id="19462" name="Group 10">
              <a:extLst>
                <a:ext uri="{FF2B5EF4-FFF2-40B4-BE49-F238E27FC236}">
                  <a16:creationId xmlns:a16="http://schemas.microsoft.com/office/drawing/2014/main" id="{FA04082B-0205-494E-829B-33FACDD33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7" name="Arrow: Striped Right 16">
                <a:extLst>
                  <a:ext uri="{FF2B5EF4-FFF2-40B4-BE49-F238E27FC236}">
                    <a16:creationId xmlns:a16="http://schemas.microsoft.com/office/drawing/2014/main" id="{E1E34324-8B65-425C-B62A-D130E38AE1D0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" name="Arrow: Striped Right 17">
                <a:extLst>
                  <a:ext uri="{FF2B5EF4-FFF2-40B4-BE49-F238E27FC236}">
                    <a16:creationId xmlns:a16="http://schemas.microsoft.com/office/drawing/2014/main" id="{0D5F3A53-CAED-4F51-B74D-3AF11F2D2E0D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9" name="Arrow: Striped Right 18">
                <a:extLst>
                  <a:ext uri="{FF2B5EF4-FFF2-40B4-BE49-F238E27FC236}">
                    <a16:creationId xmlns:a16="http://schemas.microsoft.com/office/drawing/2014/main" id="{B06FC636-1965-4687-A0C7-3CB8AE6BD233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9463" name="Group 11">
              <a:extLst>
                <a:ext uri="{FF2B5EF4-FFF2-40B4-BE49-F238E27FC236}">
                  <a16:creationId xmlns:a16="http://schemas.microsoft.com/office/drawing/2014/main" id="{3C13DBCC-F39C-446E-A9FC-3D83EBFD1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14" name="Arrow: Striped Right 13">
                <a:extLst>
                  <a:ext uri="{FF2B5EF4-FFF2-40B4-BE49-F238E27FC236}">
                    <a16:creationId xmlns:a16="http://schemas.microsoft.com/office/drawing/2014/main" id="{BCF2A466-95EF-4493-B4A5-221B879D2FA2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Arrow: Striped Right 14">
                <a:extLst>
                  <a:ext uri="{FF2B5EF4-FFF2-40B4-BE49-F238E27FC236}">
                    <a16:creationId xmlns:a16="http://schemas.microsoft.com/office/drawing/2014/main" id="{535D2752-61C4-49AF-B9DD-DA048DF3A8F8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Arrow: Striped Right 15">
                <a:extLst>
                  <a:ext uri="{FF2B5EF4-FFF2-40B4-BE49-F238E27FC236}">
                    <a16:creationId xmlns:a16="http://schemas.microsoft.com/office/drawing/2014/main" id="{CF89B2A7-4FF8-43A7-9875-18853256713D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9464" name="Arrow: Pentagon 12">
              <a:extLst>
                <a:ext uri="{FF2B5EF4-FFF2-40B4-BE49-F238E27FC236}">
                  <a16:creationId xmlns:a16="http://schemas.microsoft.com/office/drawing/2014/main" id="{BB62D3CC-D322-4F5B-BD61-DB88D234C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</p:grpSp>
      <p:sp>
        <p:nvSpPr>
          <p:cNvPr id="19460" name="Rectangle 2">
            <a:extLst>
              <a:ext uri="{FF2B5EF4-FFF2-40B4-BE49-F238E27FC236}">
                <a16:creationId xmlns:a16="http://schemas.microsoft.com/office/drawing/2014/main" id="{028F1D52-A39D-47A4-B0E1-943E6DFE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6" y="271464"/>
            <a:ext cx="700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ro-RO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  <a:r>
              <a:rPr lang="x-none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aracteristici</a:t>
            </a:r>
            <a:r>
              <a:rPr lang="en-GB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tehnice</a:t>
            </a:r>
            <a:r>
              <a:rPr lang="x-none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endParaRPr lang="ro-RO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483B82-C012-457E-85DE-2A185DE3233C}"/>
              </a:ext>
            </a:extLst>
          </p:cNvPr>
          <p:cNvSpPr txBox="1"/>
          <p:nvPr/>
        </p:nvSpPr>
        <p:spPr>
          <a:xfrm>
            <a:off x="67661" y="1009045"/>
            <a:ext cx="6203293" cy="569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ro-RO" alt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realizarea Grupei de Așteptare Valu lui Traian care va cuprinde 32 linii de primire-expediere</a:t>
            </a: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endParaRPr lang="ro-RO" alt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ro-RO" alt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modernizarea și electrificarea 4 linii (5-8) din stație și a liniilor de legătură cu Grupa de Așteptare;</a:t>
            </a: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endParaRPr lang="ro-RO" alt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ro-RO" alt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menținere diagonala 2-4 cap Y care va face legătura între Grupa de Așteptare și Magistrala 800</a:t>
            </a: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endParaRPr lang="ro-RO" alt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ro-RO" alt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centralizarea electronică a schimbătoarelor de cale din grupa de așteptare; instalația de centralizare a stației va avea un singur Post Central CE în container atât pentru grupa tranzit cât și pentru grupa așteptare</a:t>
            </a: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endParaRPr lang="ro-RO" alt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ro-RO" alt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includerea în centralizarea electronică a elementelor de instalație din grupa de așteptare (electromecanisme de macaz, circuite de cale, semnale, SAT, etc)</a:t>
            </a: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endParaRPr lang="ro-RO" alt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ro-RO" alt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proiectarea doar a unei diagonale pentru a putea menține trecerea la nivel; trecerea la nivel va fi dotată cu instalație SAT</a:t>
            </a: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endParaRPr lang="ro-RO" alt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ts val="1920"/>
              </a:lnSpc>
              <a:buFont typeface="Wingdings" panose="05000000000000000000" pitchFamily="2" charset="2"/>
              <a:buChar char="Ø"/>
            </a:pPr>
            <a:r>
              <a:rPr lang="ro-RO" alt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electrificarea pe toată lungimea a celor 32 de linii din grupa așteptare, acestea fiind linii de primire-expediere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5D1356D-DABD-477B-9D4D-41D3BC084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1"/>
                    </a14:imgEffect>
                    <a14:imgEffect>
                      <a14:saturation sa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97" y="1561423"/>
            <a:ext cx="3135607" cy="418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3ED8D6C6-D1EA-4DF0-B1EE-3568A9F2C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02147"/>
              </p:ext>
            </p:extLst>
          </p:nvPr>
        </p:nvGraphicFramePr>
        <p:xfrm>
          <a:off x="1014415" y="1335970"/>
          <a:ext cx="7578980" cy="36774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7578980">
                  <a:extLst>
                    <a:ext uri="{9D8B030D-6E8A-4147-A177-3AD203B41FA5}">
                      <a16:colId xmlns:a16="http://schemas.microsoft.com/office/drawing/2014/main" val="3886406463"/>
                    </a:ext>
                  </a:extLst>
                </a:gridCol>
              </a:tblGrid>
              <a:tr h="3677464">
                <a:tc>
                  <a:txBody>
                    <a:bodyPr/>
                    <a:lstStyle/>
                    <a:p>
                      <a:pPr algn="just"/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01289"/>
                  </a:ext>
                </a:extLst>
              </a:tr>
            </a:tbl>
          </a:graphicData>
        </a:graphic>
      </p:graphicFrame>
      <p:sp>
        <p:nvSpPr>
          <p:cNvPr id="22530" name="Text Box 3">
            <a:extLst>
              <a:ext uri="{FF2B5EF4-FFF2-40B4-BE49-F238E27FC236}">
                <a16:creationId xmlns:a16="http://schemas.microsoft.com/office/drawing/2014/main" id="{F66713FA-CB88-4F7F-97B4-13A2D2DD6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o-RO" altLang="ro-RO" sz="1800"/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CBDC541A-60CB-414A-99A9-A66488F41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462" y="1335970"/>
            <a:ext cx="7606839" cy="3945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ro-RO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Etapa de achiziții lucrări în derulare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o-RO" alt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Procedura de achiziții lucrări se realizează la nivel SRCF Constanța.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o-RO" alt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Anunt de participare: CN1053359/23.03.2023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Valoare estimată = 402.343.706,36  - 456.939.903,99 lei fără TVA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o-RO" alt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Durata de implementare: 90 luni, din care</a:t>
            </a:r>
            <a:r>
              <a:rPr lang="en-GB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  <a:endParaRPr lang="ro-RO" alt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981075" indent="-441325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9 luni (PAC, PTE și AC)  </a:t>
            </a:r>
          </a:p>
          <a:p>
            <a:pPr marL="981075" indent="-441325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20 luni (execuția lucrărilor) </a:t>
            </a:r>
          </a:p>
          <a:p>
            <a:pPr marL="981075" indent="-441325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60 luni (perioada de garanție) </a:t>
            </a:r>
          </a:p>
          <a:p>
            <a:pPr marL="981075" indent="-441325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1 lună (per de închidere 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o-RO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22532" name="Group 3">
            <a:extLst>
              <a:ext uri="{FF2B5EF4-FFF2-40B4-BE49-F238E27FC236}">
                <a16:creationId xmlns:a16="http://schemas.microsoft.com/office/drawing/2014/main" id="{6BB7DB5F-4118-42DD-A60B-445F38A340A1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grpSp>
          <p:nvGrpSpPr>
            <p:cNvPr id="22534" name="Group 4">
              <a:extLst>
                <a:ext uri="{FF2B5EF4-FFF2-40B4-BE49-F238E27FC236}">
                  <a16:creationId xmlns:a16="http://schemas.microsoft.com/office/drawing/2014/main" id="{48F2AB81-69D1-422C-9A31-69BC3D67C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1" name="Arrow: Striped Right 10">
                <a:extLst>
                  <a:ext uri="{FF2B5EF4-FFF2-40B4-BE49-F238E27FC236}">
                    <a16:creationId xmlns:a16="http://schemas.microsoft.com/office/drawing/2014/main" id="{19A71A10-B5C1-4190-A7ED-BC5CB12ADBA1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Arrow: Striped Right 11">
                <a:extLst>
                  <a:ext uri="{FF2B5EF4-FFF2-40B4-BE49-F238E27FC236}">
                    <a16:creationId xmlns:a16="http://schemas.microsoft.com/office/drawing/2014/main" id="{D7C0848C-9220-455A-9001-C177E5544161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Arrow: Striped Right 12">
                <a:extLst>
                  <a:ext uri="{FF2B5EF4-FFF2-40B4-BE49-F238E27FC236}">
                    <a16:creationId xmlns:a16="http://schemas.microsoft.com/office/drawing/2014/main" id="{EA7A21FF-0571-43AF-BF13-959314809E9B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22535" name="Group 5">
              <a:extLst>
                <a:ext uri="{FF2B5EF4-FFF2-40B4-BE49-F238E27FC236}">
                  <a16:creationId xmlns:a16="http://schemas.microsoft.com/office/drawing/2014/main" id="{B96746BC-CBD9-4E57-A846-9A4211809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8" name="Arrow: Striped Right 7">
                <a:extLst>
                  <a:ext uri="{FF2B5EF4-FFF2-40B4-BE49-F238E27FC236}">
                    <a16:creationId xmlns:a16="http://schemas.microsoft.com/office/drawing/2014/main" id="{1E3FD9B8-6A21-4F01-99B8-722CEFFC19E6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Arrow: Striped Right 8">
                <a:extLst>
                  <a:ext uri="{FF2B5EF4-FFF2-40B4-BE49-F238E27FC236}">
                    <a16:creationId xmlns:a16="http://schemas.microsoft.com/office/drawing/2014/main" id="{7551FBBC-EDF7-47D8-BE45-8E70517C9AD4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Arrow: Striped Right 9">
                <a:extLst>
                  <a:ext uri="{FF2B5EF4-FFF2-40B4-BE49-F238E27FC236}">
                    <a16:creationId xmlns:a16="http://schemas.microsoft.com/office/drawing/2014/main" id="{02D60E8C-121E-4A56-9944-89F13FBE7F54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22536" name="Arrow: Pentagon 6">
              <a:extLst>
                <a:ext uri="{FF2B5EF4-FFF2-40B4-BE49-F238E27FC236}">
                  <a16:creationId xmlns:a16="http://schemas.microsoft.com/office/drawing/2014/main" id="{F27FF1ED-2191-4906-8DBA-D3A39973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</p:grpSp>
      <p:sp>
        <p:nvSpPr>
          <p:cNvPr id="22533" name="TextBox 14">
            <a:extLst>
              <a:ext uri="{FF2B5EF4-FFF2-40B4-BE49-F238E27FC236}">
                <a16:creationId xmlns:a16="http://schemas.microsoft.com/office/drawing/2014/main" id="{6F772B2A-1E3B-413A-A3B1-27D6EE366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363539"/>
            <a:ext cx="4572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o-RO" alt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Stadiul proiectului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Arrow: Pentagon 14">
            <a:extLst>
              <a:ext uri="{FF2B5EF4-FFF2-40B4-BE49-F238E27FC236}">
                <a16:creationId xmlns:a16="http://schemas.microsoft.com/office/drawing/2014/main" id="{CA07B828-3C6D-4B3B-B3DC-3F3BA0F887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70000" y="6146724"/>
            <a:ext cx="7366000" cy="429229"/>
          </a:xfrm>
          <a:prstGeom prst="homePlate">
            <a:avLst>
              <a:gd name="adj" fmla="val 83939"/>
            </a:avLst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altLang="en-US" sz="2000">
              <a:latin typeface="Georgia" panose="02040502050405020303" pitchFamily="18" charset="0"/>
            </a:endParaRPr>
          </a:p>
        </p:txBody>
      </p:sp>
      <p:sp>
        <p:nvSpPr>
          <p:cNvPr id="23561" name="TextBox 26">
            <a:extLst>
              <a:ext uri="{FF2B5EF4-FFF2-40B4-BE49-F238E27FC236}">
                <a16:creationId xmlns:a16="http://schemas.microsoft.com/office/drawing/2014/main" id="{73074F3B-BB58-4CA6-A159-A81CC6D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9" y="6247350"/>
            <a:ext cx="6828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1000" dirty="0">
                <a:solidFill>
                  <a:srgbClr val="0B2159"/>
                </a:solidFill>
                <a:latin typeface="Georgia" panose="02040502050405020303" pitchFamily="18" charset="0"/>
              </a:rPr>
              <a:t>Conținutul acestei publicații aparține exclusv autorului și nu reflectă în mod necesar opinia Uniunii Europene</a:t>
            </a:r>
          </a:p>
        </p:txBody>
      </p:sp>
      <p:grpSp>
        <p:nvGrpSpPr>
          <p:cNvPr id="23563" name="Group 12">
            <a:extLst>
              <a:ext uri="{FF2B5EF4-FFF2-40B4-BE49-F238E27FC236}">
                <a16:creationId xmlns:a16="http://schemas.microsoft.com/office/drawing/2014/main" id="{6C8969BE-4B22-4E55-BBE9-E6B6DF8AB615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31750"/>
            <a:ext cx="1219200" cy="990600"/>
            <a:chOff x="533400" y="457200"/>
            <a:chExt cx="1219200" cy="990600"/>
          </a:xfrm>
        </p:grpSpPr>
        <p:sp>
          <p:nvSpPr>
            <p:cNvPr id="19" name="Arrow: Striped Right 18">
              <a:extLst>
                <a:ext uri="{FF2B5EF4-FFF2-40B4-BE49-F238E27FC236}">
                  <a16:creationId xmlns:a16="http://schemas.microsoft.com/office/drawing/2014/main" id="{B97A0E1C-CBFB-4DF5-8190-59E8CEE54C0E}"/>
                </a:ext>
              </a:extLst>
            </p:cNvPr>
            <p:cNvSpPr/>
            <p:nvPr/>
          </p:nvSpPr>
          <p:spPr bwMode="auto">
            <a:xfrm>
              <a:off x="533400" y="457200"/>
              <a:ext cx="633413" cy="990600"/>
            </a:xfrm>
            <a:prstGeom prst="stripedRightArrow">
              <a:avLst>
                <a:gd name="adj1" fmla="val 75700"/>
                <a:gd name="adj2" fmla="val 692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2" name="Arrow: Striped Right 21">
              <a:extLst>
                <a:ext uri="{FF2B5EF4-FFF2-40B4-BE49-F238E27FC236}">
                  <a16:creationId xmlns:a16="http://schemas.microsoft.com/office/drawing/2014/main" id="{4C001952-782D-4CD4-984B-DDC799E37AEE}"/>
                </a:ext>
              </a:extLst>
            </p:cNvPr>
            <p:cNvSpPr/>
            <p:nvPr/>
          </p:nvSpPr>
          <p:spPr bwMode="auto">
            <a:xfrm>
              <a:off x="838200" y="457200"/>
              <a:ext cx="633413" cy="990600"/>
            </a:xfrm>
            <a:prstGeom prst="stripedRightArrow">
              <a:avLst>
                <a:gd name="adj1" fmla="val 75700"/>
                <a:gd name="adj2" fmla="val 1001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3" name="Arrow: Striped Right 22">
              <a:extLst>
                <a:ext uri="{FF2B5EF4-FFF2-40B4-BE49-F238E27FC236}">
                  <a16:creationId xmlns:a16="http://schemas.microsoft.com/office/drawing/2014/main" id="{3DB97D65-6602-45D4-9D72-0095B6118AAC}"/>
                </a:ext>
              </a:extLst>
            </p:cNvPr>
            <p:cNvSpPr/>
            <p:nvPr/>
          </p:nvSpPr>
          <p:spPr bwMode="auto">
            <a:xfrm>
              <a:off x="1119188" y="457200"/>
              <a:ext cx="633412" cy="990600"/>
            </a:xfrm>
            <a:prstGeom prst="stripedRightArrow">
              <a:avLst>
                <a:gd name="adj1" fmla="val 75700"/>
                <a:gd name="adj2" fmla="val 128279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</p:grpSp>
      <p:grpSp>
        <p:nvGrpSpPr>
          <p:cNvPr id="23564" name="Group 13">
            <a:extLst>
              <a:ext uri="{FF2B5EF4-FFF2-40B4-BE49-F238E27FC236}">
                <a16:creationId xmlns:a16="http://schemas.microsoft.com/office/drawing/2014/main" id="{CDBBE1C3-4665-4E6E-9354-985E7CA2A8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23213" y="5829300"/>
            <a:ext cx="1371600" cy="990600"/>
            <a:chOff x="7772400" y="4648200"/>
            <a:chExt cx="1219200" cy="990600"/>
          </a:xfrm>
        </p:grpSpPr>
        <p:sp>
          <p:nvSpPr>
            <p:cNvPr id="16" name="Arrow: Striped Right 15">
              <a:extLst>
                <a:ext uri="{FF2B5EF4-FFF2-40B4-BE49-F238E27FC236}">
                  <a16:creationId xmlns:a16="http://schemas.microsoft.com/office/drawing/2014/main" id="{F0837A27-6484-4333-A73B-751A50D4F0F7}"/>
                </a:ext>
              </a:extLst>
            </p:cNvPr>
            <p:cNvSpPr/>
            <p:nvPr/>
          </p:nvSpPr>
          <p:spPr bwMode="auto">
            <a:xfrm>
              <a:off x="7772400" y="4648200"/>
              <a:ext cx="633589" cy="990600"/>
            </a:xfrm>
            <a:prstGeom prst="stripedRightArrow">
              <a:avLst>
                <a:gd name="adj1" fmla="val 75700"/>
                <a:gd name="adj2" fmla="val 692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7" name="Arrow: Striped Right 16">
              <a:extLst>
                <a:ext uri="{FF2B5EF4-FFF2-40B4-BE49-F238E27FC236}">
                  <a16:creationId xmlns:a16="http://schemas.microsoft.com/office/drawing/2014/main" id="{D3AA694E-889C-4934-9BE4-2BFACFB723E0}"/>
                </a:ext>
              </a:extLst>
            </p:cNvPr>
            <p:cNvSpPr/>
            <p:nvPr/>
          </p:nvSpPr>
          <p:spPr bwMode="auto">
            <a:xfrm>
              <a:off x="8077200" y="4648200"/>
              <a:ext cx="633589" cy="990600"/>
            </a:xfrm>
            <a:prstGeom prst="stripedRightArrow">
              <a:avLst>
                <a:gd name="adj1" fmla="val 75700"/>
                <a:gd name="adj2" fmla="val 1001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8" name="Arrow: Striped Right 17">
              <a:extLst>
                <a:ext uri="{FF2B5EF4-FFF2-40B4-BE49-F238E27FC236}">
                  <a16:creationId xmlns:a16="http://schemas.microsoft.com/office/drawing/2014/main" id="{9188E2CD-71ED-43BD-847E-3FD1E6A0FAFF}"/>
                </a:ext>
              </a:extLst>
            </p:cNvPr>
            <p:cNvSpPr/>
            <p:nvPr/>
          </p:nvSpPr>
          <p:spPr bwMode="auto">
            <a:xfrm>
              <a:off x="8358012" y="4648200"/>
              <a:ext cx="633588" cy="990600"/>
            </a:xfrm>
            <a:prstGeom prst="stripedRightArrow">
              <a:avLst>
                <a:gd name="adj1" fmla="val 75700"/>
                <a:gd name="adj2" fmla="val 128279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5FE9EC4-CA91-493F-A55B-5C8EAD53E1F7}"/>
              </a:ext>
            </a:extLst>
          </p:cNvPr>
          <p:cNvSpPr txBox="1"/>
          <p:nvPr/>
        </p:nvSpPr>
        <p:spPr>
          <a:xfrm>
            <a:off x="4837297" y="4604939"/>
            <a:ext cx="3606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http://cfr.ro/</a:t>
            </a:r>
            <a:r>
              <a:rPr lang="ro-RO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r>
              <a:rPr lang="ro-RO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https://youtu.be/wN3CMT4Dm-U</a:t>
            </a:r>
          </a:p>
          <a:p>
            <a:r>
              <a:rPr lang="ro-RO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https://www.linkedin.com/company/cfr-infrastructură/</a:t>
            </a:r>
            <a:endParaRPr lang="ro-RO" sz="1200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https://www.facebook.com/cfrinfrastructura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6" name="Picture 4" descr="Facebook pune gând rău reclamelor pentru cripto-monede">
            <a:extLst>
              <a:ext uri="{FF2B5EF4-FFF2-40B4-BE49-F238E27FC236}">
                <a16:creationId xmlns:a16="http://schemas.microsoft.com/office/drawing/2014/main" id="{23148E48-5B31-445D-BB3D-7D8168AE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56" y="5234081"/>
            <a:ext cx="498311" cy="1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Follow Us On LinkedIn Logo - LogoDix">
            <a:extLst>
              <a:ext uri="{FF2B5EF4-FFF2-40B4-BE49-F238E27FC236}">
                <a16:creationId xmlns:a16="http://schemas.microsoft.com/office/drawing/2014/main" id="{B198B357-F45D-4BCC-B42F-1E7B85EA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56" y="5047178"/>
            <a:ext cx="498311" cy="1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YouTube HDR Playback Comes to the Galaxy S8 and Xperia XZ Premium">
            <a:extLst>
              <a:ext uri="{FF2B5EF4-FFF2-40B4-BE49-F238E27FC236}">
                <a16:creationId xmlns:a16="http://schemas.microsoft.com/office/drawing/2014/main" id="{47073640-2239-4F25-8475-8D47C5461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6" b="11878"/>
          <a:stretch/>
        </p:blipFill>
        <p:spPr bwMode="auto">
          <a:xfrm>
            <a:off x="4247856" y="4889345"/>
            <a:ext cx="472953" cy="1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3AA862C-2B09-460B-A267-3A459822532E}"/>
              </a:ext>
            </a:extLst>
          </p:cNvPr>
          <p:cNvGrpSpPr/>
          <p:nvPr/>
        </p:nvGrpSpPr>
        <p:grpSpPr>
          <a:xfrm>
            <a:off x="1366838" y="1526382"/>
            <a:ext cx="1910308" cy="4076700"/>
            <a:chOff x="1366838" y="1526382"/>
            <a:chExt cx="1910308" cy="40767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CD903EE-87E5-42E0-AB9C-1AA6D8354BE5}"/>
                </a:ext>
              </a:extLst>
            </p:cNvPr>
            <p:cNvSpPr/>
            <p:nvPr/>
          </p:nvSpPr>
          <p:spPr>
            <a:xfrm>
              <a:off x="1430338" y="1845471"/>
              <a:ext cx="1744662" cy="3398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46"/>
            </a:p>
          </p:txBody>
        </p:sp>
        <p:sp>
          <p:nvSpPr>
            <p:cNvPr id="31" name="Google Shape;1760;p45">
              <a:extLst>
                <a:ext uri="{FF2B5EF4-FFF2-40B4-BE49-F238E27FC236}">
                  <a16:creationId xmlns:a16="http://schemas.microsoft.com/office/drawing/2014/main" id="{B6206B4D-EB6D-4554-9CAE-81BC57B02C98}"/>
                </a:ext>
              </a:extLst>
            </p:cNvPr>
            <p:cNvSpPr/>
            <p:nvPr/>
          </p:nvSpPr>
          <p:spPr>
            <a:xfrm>
              <a:off x="1366838" y="1526382"/>
              <a:ext cx="1898650" cy="4076700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84392" tIns="84392" rIns="84392" bIns="84392" anchor="ctr"/>
            <a:lstStyle/>
            <a:p>
              <a:pPr>
                <a:defRPr/>
              </a:pPr>
              <a:endParaRPr sz="1292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5586971F-FAFE-4A08-BD9F-F62F85352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13" y="4683921"/>
              <a:ext cx="850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 descr="Imagini pentru logo guvern">
              <a:extLst>
                <a:ext uri="{FF2B5EF4-FFF2-40B4-BE49-F238E27FC236}">
                  <a16:creationId xmlns:a16="http://schemas.microsoft.com/office/drawing/2014/main" id="{53D2E1F9-55E8-443C-BF0C-C73A79B99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525" y="1959388"/>
              <a:ext cx="82073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id="{B15B58CF-7285-4EE9-AA1E-74B3C91ED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571" y="3612895"/>
              <a:ext cx="1714500" cy="108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lnSpc>
                  <a:spcPts val="1260"/>
                </a:lnSpc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  <a:defRPr sz="1050">
                  <a:solidFill>
                    <a:srgbClr val="0B2159"/>
                  </a:solidFill>
                  <a:latin typeface="Georgia" panose="02040502050405020303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o-RO" dirty="0"/>
                <a:t>Proiectul este cofinanțat </a:t>
              </a:r>
              <a:r>
                <a:rPr lang="en-GB" dirty="0"/>
                <a:t>de  Uniunea European</a:t>
              </a:r>
              <a:r>
                <a:rPr lang="ro-RO" dirty="0"/>
                <a:t>ă prin programul</a:t>
              </a:r>
            </a:p>
            <a:p>
              <a:r>
                <a:rPr lang="ro-RO" dirty="0"/>
                <a:t> CEF – Transport 2021 - 2027</a:t>
              </a:r>
            </a:p>
            <a:p>
              <a:endParaRPr lang="en-GB" altLang="en-US" dirty="0"/>
            </a:p>
          </p:txBody>
        </p:sp>
        <p:sp>
          <p:nvSpPr>
            <p:cNvPr id="35" name="Rectangle 1">
              <a:extLst>
                <a:ext uri="{FF2B5EF4-FFF2-40B4-BE49-F238E27FC236}">
                  <a16:creationId xmlns:a16="http://schemas.microsoft.com/office/drawing/2014/main" id="{4029C35C-5725-4872-B74F-EEA1FC0E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496" y="2858028"/>
              <a:ext cx="1898650" cy="5529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>
                <a:lnSpc>
                  <a:spcPct val="160000"/>
                </a:lnSpc>
                <a:buNone/>
              </a:pPr>
              <a:r>
                <a:rPr lang="ro-RO" sz="1000" b="1" dirty="0">
                  <a:solidFill>
                    <a:srgbClr val="C00000"/>
                  </a:solidFill>
                  <a:latin typeface="Georgia" pitchFamily="18"/>
                </a:rPr>
                <a:t>101113240-22-RO-TM-CT PORT MOBILITY</a:t>
              </a:r>
              <a:endParaRPr lang="ro-RO" altLang="en-US" sz="10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815A927-FB68-44A4-A115-0D7527C8A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71" y="1873833"/>
              <a:ext cx="724766" cy="7334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657</Words>
  <Application>Microsoft Office PowerPoint</Application>
  <PresentationFormat>A4 Paper (210x297 mm)</PresentationFormat>
  <Paragraphs>67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Nova</vt:lpstr>
      <vt:lpstr>Calibri</vt:lpstr>
      <vt:lpstr>Courier New</vt:lpstr>
      <vt:lpstr>Georgia</vt:lpstr>
      <vt:lpstr>Times New Roman</vt:lpstr>
      <vt:lpstr>Trebuchet MS</vt:lpstr>
      <vt:lpstr>Wingdings</vt:lpstr>
      <vt:lpstr>Office Theme</vt:lpstr>
      <vt:lpstr>Modernizarea infrastructurii feroviare din Portul Constanța - etapa I, Valu lui Traian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2023-07-11T10:54:19Z</dcterms:modified>
</cp:coreProperties>
</file>