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8" r:id="rId5"/>
    <p:sldId id="299" r:id="rId6"/>
    <p:sldId id="302" r:id="rId7"/>
    <p:sldId id="300" r:id="rId8"/>
    <p:sldId id="292" r:id="rId9"/>
    <p:sldId id="293" r:id="rId10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4A"/>
    <a:srgbClr val="C80064"/>
    <a:srgbClr val="0B2159"/>
    <a:srgbClr val="003635"/>
    <a:srgbClr val="FF0D97"/>
    <a:srgbClr val="0000CC"/>
    <a:srgbClr val="9EFF29"/>
    <a:srgbClr val="C33A1F"/>
    <a:srgbClr val="FF254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955" autoAdjust="0"/>
  </p:normalViewPr>
  <p:slideViewPr>
    <p:cSldViewPr snapToGrid="0">
      <p:cViewPr>
        <p:scale>
          <a:sx n="64" d="100"/>
          <a:sy n="64" d="100"/>
        </p:scale>
        <p:origin x="1096" y="-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789;g7098bb5640_0_1125:notes">
            <a:extLst>
              <a:ext uri="{FF2B5EF4-FFF2-40B4-BE49-F238E27FC236}">
                <a16:creationId xmlns:a16="http://schemas.microsoft.com/office/drawing/2014/main" id="{FCACE7CE-D9D9-4B42-B13C-3133648954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Google Shape;1790;g7098bb5640_0_1125:notes">
            <a:extLst>
              <a:ext uri="{FF2B5EF4-FFF2-40B4-BE49-F238E27FC236}">
                <a16:creationId xmlns:a16="http://schemas.microsoft.com/office/drawing/2014/main" id="{73516C23-6208-49A7-97F0-F75C8E559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20" y="4404852"/>
            <a:ext cx="8675741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120" y="5673212"/>
            <a:ext cx="866775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848" y="3101618"/>
            <a:ext cx="1585766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80000" y="1536633"/>
            <a:ext cx="8346000" cy="4555200"/>
          </a:xfrm>
          <a:prstGeom prst="rect">
            <a:avLst/>
          </a:prstGeom>
          <a:solidFill>
            <a:srgbClr val="FFFFFF">
              <a:alpha val="45090"/>
            </a:srgbClr>
          </a:solidFill>
        </p:spPr>
        <p:txBody>
          <a:bodyPr spcFirstLastPara="1" lIns="91425" tIns="91425" rIns="91425" bIns="91425">
            <a:noAutofit/>
          </a:bodyPr>
          <a:lstStyle>
            <a:lvl1pPr marL="422041" lvl="0" indent="-27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200">
                <a:solidFill>
                  <a:srgbClr val="F3F3F3"/>
                </a:solidFill>
              </a:defRPr>
            </a:lvl1pPr>
            <a:lvl2pPr marL="844083" lvl="1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2pPr>
            <a:lvl3pPr marL="1266124" lvl="2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108"/>
            </a:lvl3pPr>
            <a:lvl4pPr marL="1688165" lvl="3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108"/>
            </a:lvl4pPr>
            <a:lvl5pPr marL="2110207" lvl="4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5pPr>
            <a:lvl6pPr marL="2532248" lvl="5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108"/>
            </a:lvl6pPr>
            <a:lvl7pPr marL="2954289" lvl="6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108"/>
            </a:lvl7pPr>
            <a:lvl8pPr marL="3376331" lvl="7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8pPr>
            <a:lvl9pPr marL="3798372" lvl="8" indent="-275499">
              <a:spcBef>
                <a:spcPts val="1477"/>
              </a:spcBef>
              <a:spcAft>
                <a:spcPts val="1477"/>
              </a:spcAft>
              <a:buClr>
                <a:srgbClr val="000000"/>
              </a:buClr>
              <a:buSzPts val="1100"/>
              <a:buAutoNum type="romanLcPeriod"/>
              <a:defRPr sz="1108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80108" y="679767"/>
            <a:ext cx="8346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8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8" y="1144691"/>
            <a:ext cx="8947356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7" y="2153265"/>
            <a:ext cx="8933243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73" y="542050"/>
            <a:ext cx="7372727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48" y="1524001"/>
            <a:ext cx="7397545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95" y="1109446"/>
            <a:ext cx="8767812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42" y="2315500"/>
            <a:ext cx="4376870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42" y="2945363"/>
            <a:ext cx="4376870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023" y="2315500"/>
            <a:ext cx="4378590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023" y="2945363"/>
            <a:ext cx="4378590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912" y="6951663"/>
            <a:ext cx="908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hyperlink" Target="https://www.facebook.com/cfrinfrastructu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hyperlink" Target="https://www.linkedin.com/company/cfr-infrastructur%C4%83/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bit.ly/3SCoh0W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linkedin.com/company/cfr-infrastructur%C4%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3760615C-3F7C-4B9D-9661-45B3DE8745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4308" y="1458144"/>
            <a:ext cx="8769697" cy="1437044"/>
          </a:xfrm>
        </p:spPr>
        <p:txBody>
          <a:bodyPr>
            <a:noAutofit/>
          </a:bodyPr>
          <a:lstStyle/>
          <a:p>
            <a:r>
              <a:rPr lang="ro-RO" sz="3200" b="1" dirty="0">
                <a:latin typeface="Georgia" pitchFamily="18"/>
                <a:ea typeface="+mn-ea"/>
                <a:cs typeface="Arial" panose="020B0604020202020204" pitchFamily="34" charset="0"/>
              </a:rPr>
              <a:t>Modernizarea liniei de cale ferată </a:t>
            </a:r>
            <a:br>
              <a:rPr lang="ro-RO" sz="2000" b="1" dirty="0">
                <a:latin typeface="Georgia" pitchFamily="18"/>
                <a:ea typeface="+mn-ea"/>
                <a:cs typeface="Arial" panose="020B0604020202020204" pitchFamily="34" charset="0"/>
              </a:rPr>
            </a:br>
            <a:r>
              <a:rPr lang="ro-RO" sz="2000" b="1" dirty="0">
                <a:latin typeface="Georgia" pitchFamily="18"/>
                <a:ea typeface="+mn-ea"/>
                <a:cs typeface="Arial" panose="020B0604020202020204" pitchFamily="34" charset="0"/>
              </a:rPr>
              <a:t>București Nord – Jilava – Giurgiu Nord – Giurgiu Nord Frontieră – etapa II</a:t>
            </a:r>
            <a:endParaRPr lang="en-GB" sz="1800" dirty="0">
              <a:latin typeface="Georgia" pitchFamily="18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AFFF527-C056-42B8-BD81-3838720837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47521" y="6385933"/>
            <a:ext cx="5885511" cy="3815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9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 acestei publicații aparține exclusv autorului și nu reflectă în mod necesar opinia Uniunii Europene.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220C95BC-3912-43FE-95E9-F6628559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169277"/>
            <a:ext cx="328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o-RO" altLang="ro-RO" sz="2000">
              <a:latin typeface="Georgia" panose="02040502050405020303" pitchFamily="18" charset="0"/>
            </a:endParaRPr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7AD6252D-0B53-4AA0-8E00-7F66A6CF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6" y="-1751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/>
          </a:p>
        </p:txBody>
      </p:sp>
      <p:grpSp>
        <p:nvGrpSpPr>
          <p:cNvPr id="15377" name="Group 9">
            <a:extLst>
              <a:ext uri="{FF2B5EF4-FFF2-40B4-BE49-F238E27FC236}">
                <a16:creationId xmlns:a16="http://schemas.microsoft.com/office/drawing/2014/main" id="{1C838030-7FEA-42EC-9519-47BC4CF12DCE}"/>
              </a:ext>
            </a:extLst>
          </p:cNvPr>
          <p:cNvGrpSpPr>
            <a:grpSpLocks/>
          </p:cNvGrpSpPr>
          <p:nvPr/>
        </p:nvGrpSpPr>
        <p:grpSpPr bwMode="auto">
          <a:xfrm>
            <a:off x="695907" y="331450"/>
            <a:ext cx="5208587" cy="741362"/>
            <a:chOff x="3698421" y="4205026"/>
            <a:chExt cx="5208877" cy="741263"/>
          </a:xfrm>
        </p:grpSpPr>
        <p:pic>
          <p:nvPicPr>
            <p:cNvPr id="15381" name="Picture 11">
              <a:extLst>
                <a:ext uri="{FF2B5EF4-FFF2-40B4-BE49-F238E27FC236}">
                  <a16:creationId xmlns:a16="http://schemas.microsoft.com/office/drawing/2014/main" id="{D717D36C-C03C-4E5F-BC6B-AD4504180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21" y="4205026"/>
              <a:ext cx="5208877" cy="74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2">
              <a:extLst>
                <a:ext uri="{FF2B5EF4-FFF2-40B4-BE49-F238E27FC236}">
                  <a16:creationId xmlns:a16="http://schemas.microsoft.com/office/drawing/2014/main" id="{3960BFF1-AB69-4E17-9180-D4D86ED99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654" y="4331654"/>
              <a:ext cx="923167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8" name="Picture 4" descr="Imagini pentru logo guvern">
            <a:extLst>
              <a:ext uri="{FF2B5EF4-FFF2-40B4-BE49-F238E27FC236}">
                <a16:creationId xmlns:a16="http://schemas.microsoft.com/office/drawing/2014/main" id="{7445A907-9BBE-45A1-9E08-471C35C2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83" y="460220"/>
            <a:ext cx="888936" cy="49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4B6D1-C410-4390-AA3C-0D906A70AE42}"/>
              </a:ext>
            </a:extLst>
          </p:cNvPr>
          <p:cNvSpPr/>
          <p:nvPr/>
        </p:nvSpPr>
        <p:spPr bwMode="auto">
          <a:xfrm>
            <a:off x="703844" y="356850"/>
            <a:ext cx="1073150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70" name="Rectangle 1">
            <a:extLst>
              <a:ext uri="{FF2B5EF4-FFF2-40B4-BE49-F238E27FC236}">
                <a16:creationId xmlns:a16="http://schemas.microsoft.com/office/drawing/2014/main" id="{98AAD82F-EB94-4CC7-92CA-7ACF001E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08" y="4932805"/>
            <a:ext cx="3717613" cy="93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900"/>
              </a:lnSpc>
              <a:buNone/>
            </a:pPr>
            <a:r>
              <a:rPr lang="ro-RO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101122601  </a:t>
            </a:r>
          </a:p>
          <a:p>
            <a:pPr>
              <a:lnSpc>
                <a:spcPts val="1900"/>
              </a:lnSpc>
              <a:buNone/>
            </a:pPr>
            <a:r>
              <a:rPr 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22 - RO – TC – Giurgiu Stage II</a:t>
            </a:r>
          </a:p>
          <a:p>
            <a:pPr>
              <a:lnSpc>
                <a:spcPts val="1900"/>
              </a:lnSpc>
              <a:buNone/>
            </a:pPr>
            <a:r>
              <a:rPr lang="ro-RO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CEF-T-2022-CORECOEN</a:t>
            </a:r>
          </a:p>
        </p:txBody>
      </p:sp>
      <p:grpSp>
        <p:nvGrpSpPr>
          <p:cNvPr id="15371" name="Group 20">
            <a:extLst>
              <a:ext uri="{FF2B5EF4-FFF2-40B4-BE49-F238E27FC236}">
                <a16:creationId xmlns:a16="http://schemas.microsoft.com/office/drawing/2014/main" id="{F7ADF6DE-9FBA-42B6-9E76-69F81CC40CA6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90488"/>
            <a:ext cx="1219200" cy="990600"/>
            <a:chOff x="533400" y="457200"/>
            <a:chExt cx="1219200" cy="990600"/>
          </a:xfrm>
        </p:grpSpPr>
        <p:sp>
          <p:nvSpPr>
            <p:cNvPr id="28" name="Arrow: Striped Right 27">
              <a:extLst>
                <a:ext uri="{FF2B5EF4-FFF2-40B4-BE49-F238E27FC236}">
                  <a16:creationId xmlns:a16="http://schemas.microsoft.com/office/drawing/2014/main" id="{C48CD4CD-0B6F-4779-B35A-92278BA48AAC}"/>
                </a:ext>
              </a:extLst>
            </p:cNvPr>
            <p:cNvSpPr/>
            <p:nvPr/>
          </p:nvSpPr>
          <p:spPr bwMode="auto">
            <a:xfrm>
              <a:off x="533400" y="457200"/>
              <a:ext cx="633413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9" name="Arrow: Striped Right 28">
              <a:extLst>
                <a:ext uri="{FF2B5EF4-FFF2-40B4-BE49-F238E27FC236}">
                  <a16:creationId xmlns:a16="http://schemas.microsoft.com/office/drawing/2014/main" id="{397BEFEF-1183-4E99-BAAE-24EBB7B29BAB}"/>
                </a:ext>
              </a:extLst>
            </p:cNvPr>
            <p:cNvSpPr/>
            <p:nvPr/>
          </p:nvSpPr>
          <p:spPr bwMode="auto">
            <a:xfrm>
              <a:off x="838200" y="457200"/>
              <a:ext cx="633413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30" name="Arrow: Striped Right 29">
              <a:extLst>
                <a:ext uri="{FF2B5EF4-FFF2-40B4-BE49-F238E27FC236}">
                  <a16:creationId xmlns:a16="http://schemas.microsoft.com/office/drawing/2014/main" id="{44197EC4-EAE4-419C-9F4A-EB015B86F83D}"/>
                </a:ext>
              </a:extLst>
            </p:cNvPr>
            <p:cNvSpPr/>
            <p:nvPr/>
          </p:nvSpPr>
          <p:spPr bwMode="auto">
            <a:xfrm>
              <a:off x="1119188" y="457200"/>
              <a:ext cx="633412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DF76487-2297-815D-E484-4C046FD63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" y="331450"/>
            <a:ext cx="724766" cy="73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50C9BA-638F-4FE9-AF16-4CB9D082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396" y="2895188"/>
            <a:ext cx="4485760" cy="31753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Group 4">
            <a:extLst>
              <a:ext uri="{FF2B5EF4-FFF2-40B4-BE49-F238E27FC236}">
                <a16:creationId xmlns:a16="http://schemas.microsoft.com/office/drawing/2014/main" id="{C93458EC-0BCE-45F3-85F5-BA695C9BA0C6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sp>
          <p:nvSpPr>
            <p:cNvPr id="16414" name="Arrow: Pentagon 7">
              <a:extLst>
                <a:ext uri="{FF2B5EF4-FFF2-40B4-BE49-F238E27FC236}">
                  <a16:creationId xmlns:a16="http://schemas.microsoft.com/office/drawing/2014/main" id="{C5D25D98-22B1-4004-A77B-BBF3C469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  <p:grpSp>
          <p:nvGrpSpPr>
            <p:cNvPr id="16412" name="Group 5">
              <a:extLst>
                <a:ext uri="{FF2B5EF4-FFF2-40B4-BE49-F238E27FC236}">
                  <a16:creationId xmlns:a16="http://schemas.microsoft.com/office/drawing/2014/main" id="{0852DBFF-8591-4DC7-A0CC-A1BCA9462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4889724A-B5B4-44CC-8163-7D1FED98C4D6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Arrow: Striped Right 13">
                <a:extLst>
                  <a:ext uri="{FF2B5EF4-FFF2-40B4-BE49-F238E27FC236}">
                    <a16:creationId xmlns:a16="http://schemas.microsoft.com/office/drawing/2014/main" id="{C8BBF1B3-4CB2-4485-9DB7-539553E92FC2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:a16="http://schemas.microsoft.com/office/drawing/2014/main" id="{5FDC61F0-A99D-4E66-A61C-32127491433C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6413" name="Group 6">
              <a:extLst>
                <a:ext uri="{FF2B5EF4-FFF2-40B4-BE49-F238E27FC236}">
                  <a16:creationId xmlns:a16="http://schemas.microsoft.com/office/drawing/2014/main" id="{6B716021-D05D-46A8-B9B0-22C6E9C75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658FD5E8-C375-4A3C-BAFF-A689C9FBEC7B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37E60E0B-CBF0-4361-B3B9-2B9EB51B89CC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C1D9EE7E-E750-4A64-A1D3-EA3FDB9CD286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ACFA1748-5D54-4D89-A1B6-D2E368C40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38617"/>
              </p:ext>
            </p:extLst>
          </p:nvPr>
        </p:nvGraphicFramePr>
        <p:xfrm>
          <a:off x="1316723" y="1432925"/>
          <a:ext cx="7271459" cy="34169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7271459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3416969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8D18A7-58EE-43F4-9B82-79248B1D4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84659"/>
              </p:ext>
            </p:extLst>
          </p:nvPr>
        </p:nvGraphicFramePr>
        <p:xfrm>
          <a:off x="1543050" y="1898650"/>
          <a:ext cx="6819900" cy="87005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37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Finanțare CEF 2021 -2027</a:t>
                      </a:r>
                      <a:endParaRPr lang="ro-RO" altLang="en-US" sz="16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60000"/>
                        </a:lnSpc>
                        <a:buNone/>
                      </a:pPr>
                      <a:r>
                        <a:rPr lang="ro-RO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101122601  22 - RO – TC – Giurgiu Stage II</a:t>
                      </a:r>
                    </a:p>
                    <a:p>
                      <a:pPr>
                        <a:lnSpc>
                          <a:spcPct val="160000"/>
                        </a:lnSpc>
                        <a:buNone/>
                      </a:pPr>
                      <a:r>
                        <a:rPr lang="ro-RO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CEF-T-2022-CORECOEN</a:t>
                      </a:r>
                    </a:p>
                  </a:txBody>
                  <a:tcPr marT="45742" marB="4574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31" name="Rectangle 3">
            <a:extLst>
              <a:ext uri="{FF2B5EF4-FFF2-40B4-BE49-F238E27FC236}">
                <a16:creationId xmlns:a16="http://schemas.microsoft.com/office/drawing/2014/main" id="{78C80C1E-A495-43DA-9EE2-37BA00E31D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6714" y="333376"/>
            <a:ext cx="7458075" cy="568325"/>
          </a:xfrm>
        </p:spPr>
        <p:txBody>
          <a:bodyPr/>
          <a:lstStyle/>
          <a:p>
            <a:pPr marL="0" indent="0" algn="l">
              <a:lnSpc>
                <a:spcPct val="80000"/>
              </a:lnSpc>
              <a:buNone/>
              <a:defRPr/>
            </a:pPr>
            <a:r>
              <a:rPr lang="ro-RO" b="1" dirty="0">
                <a:latin typeface="Georgia" pitchFamily="18" charset="0"/>
              </a:rPr>
              <a:t>Finanțare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o-RO" sz="1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9E66FD4-8E4A-4EA8-927E-D64E381D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463" y="5005514"/>
            <a:ext cx="7655719" cy="8742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o-RO" sz="1400" kern="0" dirty="0">
                <a:solidFill>
                  <a:schemeClr val="bg1"/>
                </a:solidFill>
                <a:latin typeface="Georgia" pitchFamily="18" charset="0"/>
              </a:rPr>
              <a:t>Proiectul este cofinanțat </a:t>
            </a:r>
            <a:r>
              <a:rPr lang="en-GB" sz="1400" kern="0" dirty="0">
                <a:solidFill>
                  <a:schemeClr val="bg1"/>
                </a:solidFill>
                <a:latin typeface="Georgia" pitchFamily="18" charset="0"/>
              </a:rPr>
              <a:t>de  Uniunea European</a:t>
            </a:r>
            <a:r>
              <a:rPr lang="ro-RO" sz="1400" kern="0" dirty="0">
                <a:solidFill>
                  <a:schemeClr val="bg1"/>
                </a:solidFill>
                <a:latin typeface="Georgia" pitchFamily="18" charset="0"/>
              </a:rPr>
              <a:t>ă prin programul CEF – Transport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20389E0-D335-458C-A1B5-56EA79CC5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28889"/>
              </p:ext>
            </p:extLst>
          </p:nvPr>
        </p:nvGraphicFramePr>
        <p:xfrm>
          <a:off x="1543050" y="3092116"/>
          <a:ext cx="6819900" cy="97385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2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Valoare</a:t>
                      </a: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total eligibilă a proiectului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498.422.855,83 EURo</a:t>
                      </a:r>
                      <a:endParaRPr kumimoji="0" lang="ro-RO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ro-RO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aloare</a:t>
                      </a: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cofinanțare UE (85%) </a:t>
                      </a:r>
                      <a:endParaRPr kumimoji="0" lang="ro-RO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423.659.427,45 </a:t>
                      </a:r>
                      <a:r>
                        <a:rPr kumimoji="0" lang="ro-RO" alt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  <a:r>
                        <a:rPr kumimoji="0" lang="en-GB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o-RO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D17AE3-3863-3A98-574C-878B7D026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02046"/>
              </p:ext>
            </p:extLst>
          </p:nvPr>
        </p:nvGraphicFramePr>
        <p:xfrm>
          <a:off x="1543050" y="4125466"/>
          <a:ext cx="6819900" cy="5320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102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Durata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 eaLnBrk="1" hangingPunct="1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itchFamily="18" charset="0"/>
                          <a:cs typeface="Times New Roman" panose="02020603050405020304" pitchFamily="18" charset="0"/>
                        </a:rPr>
                        <a:t>28 iunie 2023 – 27 august 2027</a:t>
                      </a:r>
                      <a:endParaRPr lang="ro-RO" sz="1800" kern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CA8B4EC9-637D-4844-A398-D2E3B71B1B95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7413" name="Group 3">
              <a:extLst>
                <a:ext uri="{FF2B5EF4-FFF2-40B4-BE49-F238E27FC236}">
                  <a16:creationId xmlns:a16="http://schemas.microsoft.com/office/drawing/2014/main" id="{B775D14E-D3C1-436C-9663-28708522B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A3BFB691-EACE-4239-87EE-B314DFD65862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0BD9120E-1E49-42E5-89D7-FCA096ECED78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3A09F04C-65FE-4631-8DAD-B0E07D7152AE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7414" name="Group 4">
              <a:extLst>
                <a:ext uri="{FF2B5EF4-FFF2-40B4-BE49-F238E27FC236}">
                  <a16:creationId xmlns:a16="http://schemas.microsoft.com/office/drawing/2014/main" id="{187D47C6-C87E-4EF8-9F46-AF47D5EF9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7" name="Arrow: Striped Right 6">
                <a:extLst>
                  <a:ext uri="{FF2B5EF4-FFF2-40B4-BE49-F238E27FC236}">
                    <a16:creationId xmlns:a16="http://schemas.microsoft.com/office/drawing/2014/main" id="{3B887956-5E86-457D-BFB8-393B143B5CFA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Arrow: Striped Right 7">
                <a:extLst>
                  <a:ext uri="{FF2B5EF4-FFF2-40B4-BE49-F238E27FC236}">
                    <a16:creationId xmlns:a16="http://schemas.microsoft.com/office/drawing/2014/main" id="{59B34979-2053-423F-915D-079FCA35F311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673E7CE1-7E49-4767-8738-980FA0BD5668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7415" name="Arrow: Pentagon 5">
              <a:extLst>
                <a:ext uri="{FF2B5EF4-FFF2-40B4-BE49-F238E27FC236}">
                  <a16:creationId xmlns:a16="http://schemas.microsoft.com/office/drawing/2014/main" id="{008EDE80-FC9C-405D-B4EC-53FAECAAE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22BF67D-B1E1-406A-A7B1-769F2F7AB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7988" y="234951"/>
            <a:ext cx="7548562" cy="646113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o-RO" altLang="en-US" b="1" dirty="0">
                <a:latin typeface="Georgia" panose="02040502050405020303" pitchFamily="18" charset="0"/>
              </a:rPr>
              <a:t>Necesitate</a:t>
            </a:r>
            <a:endParaRPr lang="en-GB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3497242-999B-4143-9600-ED7A360C9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38381"/>
              </p:ext>
            </p:extLst>
          </p:nvPr>
        </p:nvGraphicFramePr>
        <p:xfrm>
          <a:off x="394552" y="1187973"/>
          <a:ext cx="8641499" cy="54456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8641499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54456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o-RO" sz="1800" b="1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Legătura feroviară </a:t>
                      </a:r>
                      <a:r>
                        <a:rPr lang="en-GB" sz="1800" b="1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Bucureşti – Giurgiu </a:t>
                      </a:r>
                      <a:endParaRPr lang="ro-RO" sz="1800" b="1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o-RO" sz="1800" b="1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strategică la nivel european, fiind situată pe Coridorul Rețelei Centrale Rin – Dunăre ramura sudică, parte din rețeaua TEN-T Core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o-RO" sz="16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linie de cale ferată convenţională care trebuie modernizată, deoarece preia traficul internaţional european de pe cele 2 coridoare centrale de pe teritoriul României şi face legătura între Coridorul Rin - Dunăre şi ţările din sud-estul Europei (Bulgaria, Grecia, Turcia) prin traversarea Dunării pe Podul Prieteniei, în sectorul de graniţă dintre România şi Bulgaria.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o-RO" sz="16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prioritate națională pentru dezvoltarea și modernizarea coridoarelor feroviare de marfă și pasageri</a:t>
                      </a:r>
                      <a:endParaRPr lang="en-GB" sz="18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pic>
        <p:nvPicPr>
          <p:cNvPr id="17" name="Picture 19">
            <a:extLst>
              <a:ext uri="{FF2B5EF4-FFF2-40B4-BE49-F238E27FC236}">
                <a16:creationId xmlns:a16="http://schemas.microsoft.com/office/drawing/2014/main" id="{9839A89F-F2F7-42AB-9A51-6983F0A5ED6E}"/>
              </a:ext>
            </a:extLst>
          </p:cNvPr>
          <p:cNvPicPr/>
          <p:nvPr/>
        </p:nvPicPr>
        <p:blipFill rotWithShape="1">
          <a:blip r:embed="rId2"/>
          <a:srcRect l="17590" t="7046" b="25114"/>
          <a:stretch/>
        </p:blipFill>
        <p:spPr bwMode="auto">
          <a:xfrm>
            <a:off x="1732057" y="4399937"/>
            <a:ext cx="5966488" cy="220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CEFC16BD-0780-415A-B49E-8BA630497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27364"/>
              </p:ext>
            </p:extLst>
          </p:nvPr>
        </p:nvGraphicFramePr>
        <p:xfrm>
          <a:off x="428626" y="1264859"/>
          <a:ext cx="9296142" cy="49339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9296142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4933922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grpSp>
        <p:nvGrpSpPr>
          <p:cNvPr id="18434" name="Group 2">
            <a:extLst>
              <a:ext uri="{FF2B5EF4-FFF2-40B4-BE49-F238E27FC236}">
                <a16:creationId xmlns:a16="http://schemas.microsoft.com/office/drawing/2014/main" id="{8D689CED-D505-4E5C-AB8B-47E74FFF2C37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9382639" cy="6708775"/>
            <a:chOff x="47123" y="31630"/>
            <a:chExt cx="8944477" cy="6708606"/>
          </a:xfrm>
        </p:grpSpPr>
        <p:grpSp>
          <p:nvGrpSpPr>
            <p:cNvPr id="18437" name="Group 3">
              <a:extLst>
                <a:ext uri="{FF2B5EF4-FFF2-40B4-BE49-F238E27FC236}">
                  <a16:creationId xmlns:a16="http://schemas.microsoft.com/office/drawing/2014/main" id="{A14E7C95-7E24-4D61-B365-143CEEDA7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5AB96024-F4FA-493F-91AC-F17A96A50E59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5EA76DD3-1DC6-4512-B79A-9592362607CF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6F144140-2E4E-4113-9799-0AC97FCDECCA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8438" name="Group 4">
              <a:extLst>
                <a:ext uri="{FF2B5EF4-FFF2-40B4-BE49-F238E27FC236}">
                  <a16:creationId xmlns:a16="http://schemas.microsoft.com/office/drawing/2014/main" id="{522C1C1D-9A53-4639-A02F-33953EC29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7" name="Arrow: Striped Right 6">
                <a:extLst>
                  <a:ext uri="{FF2B5EF4-FFF2-40B4-BE49-F238E27FC236}">
                    <a16:creationId xmlns:a16="http://schemas.microsoft.com/office/drawing/2014/main" id="{F7A4D960-C61C-46A9-86B6-FEBAD91739FE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Arrow: Striped Right 7">
                <a:extLst>
                  <a:ext uri="{FF2B5EF4-FFF2-40B4-BE49-F238E27FC236}">
                    <a16:creationId xmlns:a16="http://schemas.microsoft.com/office/drawing/2014/main" id="{1C27F66F-AC9F-4DC2-B66E-43E8CD75C67A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B2693DFF-9F50-4192-9F2C-1187B913E42F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8439" name="Arrow: Pentagon 5">
              <a:extLst>
                <a:ext uri="{FF2B5EF4-FFF2-40B4-BE49-F238E27FC236}">
                  <a16:creationId xmlns:a16="http://schemas.microsoft.com/office/drawing/2014/main" id="{6CAE98F2-AC0F-4B8A-A53A-1B084AB4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35FC4F03-F203-4FD4-A6F9-56B5D5EF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11" y="1315063"/>
            <a:ext cx="9048748" cy="52340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lnSpc>
                <a:spcPts val="2000"/>
              </a:lnSpc>
              <a:buNone/>
              <a:defRPr/>
            </a:pPr>
            <a:r>
              <a:rPr lang="en-GB" altLang="en-US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SCOP</a:t>
            </a:r>
            <a:r>
              <a:rPr lang="en-GB" altLang="en-US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 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Îmbunătăţirea condiţiilor de circulaţie feroviară de-a lungul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Coridorulului Rin – Dunăre ramura sudică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prin moderizarea legăturii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Bucureşti Nord – Jilava - Giurgiu Nord - Giurgiu Nord 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pentru asigurarea interoperabilității în conformitate cu standardele europene și protejarea mediului</a:t>
            </a:r>
          </a:p>
          <a:p>
            <a:pPr marL="0" indent="0" algn="just" eaLnBrk="1" hangingPunct="1">
              <a:lnSpc>
                <a:spcPts val="2000"/>
              </a:lnSpc>
              <a:buNone/>
              <a:defRPr/>
            </a:pPr>
            <a:endParaRPr lang="ro-RO" sz="1600" b="1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OBIECTIV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Modernizarea liniei de cale ferată la o viteză de exploatare sporită, în condiții de siguranță pentru călători și mărfuri. Proiectul face parte din proiectul global care se concentrează pe modernizarea căii ferate București Nord – Giurgiu Nord situat pe Coridorul Rețelei Centrale Rin – Dunăre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1600" b="1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BENEFICII</a:t>
            </a:r>
            <a:r>
              <a:rPr lang="en-GB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endParaRPr lang="ro-RO" sz="1600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ts val="2000"/>
              </a:lnSpc>
              <a:buNone/>
              <a:defRPr/>
            </a:pP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Creşterea atractivităţii şi accesibilităţii municipiului Giurgiu și a localităților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aflate pe traseu</a:t>
            </a:r>
          </a:p>
          <a:p>
            <a:pPr marL="0" indent="0" algn="just" eaLnBrk="1" hangingPunct="1">
              <a:lnSpc>
                <a:spcPts val="2000"/>
              </a:lnSpc>
              <a:buNone/>
              <a:defRPr/>
            </a:pP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prin dezvoltarea mobilităţii şi conectivităţii populaţiei, bunurilor şi serviciilor conexe</a:t>
            </a:r>
            <a:r>
              <a:rPr lang="ro-RO" altLang="ro-RO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</a:p>
          <a:p>
            <a:pPr marL="0" indent="0" algn="just" eaLnBrk="1" hangingPunct="1">
              <a:lnSpc>
                <a:spcPts val="2000"/>
              </a:lnSpc>
              <a:buNone/>
              <a:defRPr/>
            </a:pP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Atragerea de investitori şi capital în vederea dezvoltării mediului de afaceri, având în vedere</a:t>
            </a:r>
          </a:p>
          <a:p>
            <a:pPr marL="0" indent="0" algn="just" eaLnBrk="1" hangingPunct="1">
              <a:lnSpc>
                <a:spcPts val="2000"/>
              </a:lnSpc>
              <a:buNone/>
              <a:defRPr/>
            </a:pP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că în municipiul Giurgiu se desfăşoară activităţi economice în Parcul industrial şi tehnologic - Giurgiu Nord, în Centrul de Afaceri Transfrontalier Danubius, dar şi în hub-ul trimodal High Performance Green Port - „Portul verde şi de înaltă performanţă".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E74FD8-837A-4AD8-8F2F-90368EAC3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8788" y="228600"/>
            <a:ext cx="7435850" cy="609600"/>
          </a:xfrm>
        </p:spPr>
        <p:txBody>
          <a:bodyPr/>
          <a:lstStyle/>
          <a:p>
            <a:pPr marL="0" indent="0" algn="l">
              <a:buNone/>
            </a:pPr>
            <a:r>
              <a:rPr lang="ro-RO" altLang="en-US" b="1" dirty="0">
                <a:latin typeface="Georgia" panose="02040502050405020303" pitchFamily="18" charset="0"/>
              </a:rPr>
              <a:t>Scop / Obiectiv</a:t>
            </a:r>
            <a:r>
              <a:rPr lang="en-GB" altLang="en-US" b="1" dirty="0">
                <a:latin typeface="Georgia" panose="02040502050405020303" pitchFamily="18" charset="0"/>
              </a:rPr>
              <a:t> / Beneficii</a:t>
            </a:r>
            <a:endParaRPr lang="en-GB" alt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3607C18-742A-4093-989F-6BF22ED3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87634"/>
              </p:ext>
            </p:extLst>
          </p:nvPr>
        </p:nvGraphicFramePr>
        <p:xfrm>
          <a:off x="428626" y="1341351"/>
          <a:ext cx="9242315" cy="5010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9242315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5010585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93D9704E-E6A9-49CA-BEAC-724A4D629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5373" y="2282306"/>
            <a:ext cx="4855568" cy="3312951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Reabilitarea completă a liniei de cale ferată Progresu – Jilava – Vidra și Comana – Giurgiu Nord – Frontieră de Nord Giurgiu/Orașul Giurgiu (Podul Prieteniei)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o-RO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Electrificarea secțiunilor feroviare București Progresu – Jilava – Giurgiu Nord – Giurgiu Nord Frontieră, inclusiv intervalul feroviar Vidra – Comana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o-RO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Dublarea liniei dintre Daia și Frățești 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(4,2 km) </a:t>
            </a:r>
          </a:p>
        </p:txBody>
      </p:sp>
      <p:grpSp>
        <p:nvGrpSpPr>
          <p:cNvPr id="19459" name="Group 9">
            <a:extLst>
              <a:ext uri="{FF2B5EF4-FFF2-40B4-BE49-F238E27FC236}">
                <a16:creationId xmlns:a16="http://schemas.microsoft.com/office/drawing/2014/main" id="{642C24BB-0E58-4096-94D1-C3E237F21A63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65744" cy="6320185"/>
            <a:chOff x="47123" y="31630"/>
            <a:chExt cx="8966247" cy="6320026"/>
          </a:xfrm>
        </p:grpSpPr>
        <p:grpSp>
          <p:nvGrpSpPr>
            <p:cNvPr id="19462" name="Group 10">
              <a:extLst>
                <a:ext uri="{FF2B5EF4-FFF2-40B4-BE49-F238E27FC236}">
                  <a16:creationId xmlns:a16="http://schemas.microsoft.com/office/drawing/2014/main" id="{FA04082B-0205-494E-829B-33FACDD33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7" name="Arrow: Striped Right 16">
                <a:extLst>
                  <a:ext uri="{FF2B5EF4-FFF2-40B4-BE49-F238E27FC236}">
                    <a16:creationId xmlns:a16="http://schemas.microsoft.com/office/drawing/2014/main" id="{E1E34324-8B65-425C-B62A-D130E38AE1D0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" name="Arrow: Striped Right 17">
                <a:extLst>
                  <a:ext uri="{FF2B5EF4-FFF2-40B4-BE49-F238E27FC236}">
                    <a16:creationId xmlns:a16="http://schemas.microsoft.com/office/drawing/2014/main" id="{0D5F3A53-CAED-4F51-B74D-3AF11F2D2E0D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9" name="Arrow: Striped Right 18">
                <a:extLst>
                  <a:ext uri="{FF2B5EF4-FFF2-40B4-BE49-F238E27FC236}">
                    <a16:creationId xmlns:a16="http://schemas.microsoft.com/office/drawing/2014/main" id="{B06FC636-1965-4687-A0C7-3CB8AE6BD233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9463" name="Group 11">
              <a:extLst>
                <a:ext uri="{FF2B5EF4-FFF2-40B4-BE49-F238E27FC236}">
                  <a16:creationId xmlns:a16="http://schemas.microsoft.com/office/drawing/2014/main" id="{3C13DBCC-F39C-446E-A9FC-3D83EBFD1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7897" y="5361081"/>
              <a:ext cx="1295473" cy="990575"/>
              <a:chOff x="7792823" y="4259645"/>
              <a:chExt cx="1219269" cy="990575"/>
            </a:xfrm>
          </p:grpSpPr>
          <p:sp>
            <p:nvSpPr>
              <p:cNvPr id="14" name="Arrow: Striped Right 13">
                <a:extLst>
                  <a:ext uri="{FF2B5EF4-FFF2-40B4-BE49-F238E27FC236}">
                    <a16:creationId xmlns:a16="http://schemas.microsoft.com/office/drawing/2014/main" id="{BCF2A466-95EF-4493-B4A5-221B879D2FA2}"/>
                  </a:ext>
                </a:extLst>
              </p:cNvPr>
              <p:cNvSpPr/>
              <p:nvPr/>
            </p:nvSpPr>
            <p:spPr bwMode="auto">
              <a:xfrm>
                <a:off x="7792823" y="425964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:a16="http://schemas.microsoft.com/office/drawing/2014/main" id="{535D2752-61C4-49AF-B9DD-DA048DF3A8F8}"/>
                  </a:ext>
                </a:extLst>
              </p:cNvPr>
              <p:cNvSpPr/>
              <p:nvPr/>
            </p:nvSpPr>
            <p:spPr bwMode="auto">
              <a:xfrm>
                <a:off x="8097641" y="425964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Arrow: Striped Right 15">
                <a:extLst>
                  <a:ext uri="{FF2B5EF4-FFF2-40B4-BE49-F238E27FC236}">
                    <a16:creationId xmlns:a16="http://schemas.microsoft.com/office/drawing/2014/main" id="{CF89B2A7-4FF8-43A7-9875-18853256713D}"/>
                  </a:ext>
                </a:extLst>
              </p:cNvPr>
              <p:cNvSpPr/>
              <p:nvPr/>
            </p:nvSpPr>
            <p:spPr bwMode="auto">
              <a:xfrm>
                <a:off x="8378550" y="425964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9464" name="Arrow: Pentagon 12">
              <a:extLst>
                <a:ext uri="{FF2B5EF4-FFF2-40B4-BE49-F238E27FC236}">
                  <a16:creationId xmlns:a16="http://schemas.microsoft.com/office/drawing/2014/main" id="{BB62D3CC-D322-4F5B-BD61-DB88D234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ro-RO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o-RO" sz="2000" dirty="0">
                  <a:solidFill>
                    <a:schemeClr val="bg1"/>
                  </a:solidFill>
                  <a:latin typeface="Georgia" panose="02040502050405020303" pitchFamily="18" charset="0"/>
                </a:rPr>
                <a:t>    </a:t>
              </a:r>
            </a:p>
            <a:p>
              <a:pPr eaLnBrk="1" hangingPunct="1">
                <a:lnSpc>
                  <a:spcPct val="80000"/>
                </a:lnSpc>
              </a:pPr>
              <a:endParaRPr lang="en-GB" altLang="en-US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Rectangle 3">
            <a:extLst>
              <a:ext uri="{FF2B5EF4-FFF2-40B4-BE49-F238E27FC236}">
                <a16:creationId xmlns:a16="http://schemas.microsoft.com/office/drawing/2014/main" id="{7DA53B07-D3B2-4222-ADBD-62CDADC673AA}"/>
              </a:ext>
            </a:extLst>
          </p:cNvPr>
          <p:cNvSpPr txBox="1">
            <a:spLocks noChangeArrowheads="1"/>
          </p:cNvSpPr>
          <p:nvPr/>
        </p:nvSpPr>
        <p:spPr>
          <a:xfrm>
            <a:off x="1729250" y="228743"/>
            <a:ext cx="743585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x-none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Caracteristici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o-RO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ehnice</a:t>
            </a: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F4461E-976A-4C87-8C50-9F6E610C8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42" t="45595" r="4478" b="1696"/>
          <a:stretch/>
        </p:blipFill>
        <p:spPr>
          <a:xfrm>
            <a:off x="733426" y="2380278"/>
            <a:ext cx="3977105" cy="26892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3607C18-742A-4093-989F-6BF22ED3EE76}"/>
              </a:ext>
            </a:extLst>
          </p:cNvPr>
          <p:cNvGraphicFramePr>
            <a:graphicFrameLocks noGrp="1"/>
          </p:cNvGraphicFramePr>
          <p:nvPr/>
        </p:nvGraphicFramePr>
        <p:xfrm>
          <a:off x="428626" y="1341351"/>
          <a:ext cx="9477374" cy="5010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9477374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5010585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93D9704E-E6A9-49CA-BEAC-724A4D629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630" y="1036785"/>
            <a:ext cx="8965744" cy="5010585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modernizarea liniei cf (55,547 km)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sarcina maximă pe osie 25t;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variantă de traseu de cale dublă cu lungimea 1 km pe intervalul Băneasa Giurgiu – Frătești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dublarea liniei între Daia și Frătești 4,2 km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modernizarea a 17 treceri la nivel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modernizarea a 8 stații / H.m. și a 4 puncte de oprire </a:t>
            </a:r>
            <a:r>
              <a:rPr lang="ro-RO" sz="1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civile în stații (</a:t>
            </a:r>
            <a:r>
              <a:rPr lang="ro-RO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realizare peroane, refugii pe peroane și copertine)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construcția clădirii de călători nouă și a tunelului pietonal nou în stația București Progresu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construirea unui viaduct nou (L – 323 m) pe varianta nouă de traseu între Băneasa Giurgiu – Frătești </a:t>
            </a: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ro-RO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ro-RO" sz="16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en-GB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ro-RO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459" name="Group 9">
            <a:extLst>
              <a:ext uri="{FF2B5EF4-FFF2-40B4-BE49-F238E27FC236}">
                <a16:creationId xmlns:a16="http://schemas.microsoft.com/office/drawing/2014/main" id="{642C24BB-0E58-4096-94D1-C3E237F21A63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65744" cy="6320185"/>
            <a:chOff x="47123" y="31630"/>
            <a:chExt cx="8966247" cy="6320026"/>
          </a:xfrm>
        </p:grpSpPr>
        <p:grpSp>
          <p:nvGrpSpPr>
            <p:cNvPr id="19462" name="Group 10">
              <a:extLst>
                <a:ext uri="{FF2B5EF4-FFF2-40B4-BE49-F238E27FC236}">
                  <a16:creationId xmlns:a16="http://schemas.microsoft.com/office/drawing/2014/main" id="{FA04082B-0205-494E-829B-33FACDD33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7" name="Arrow: Striped Right 16">
                <a:extLst>
                  <a:ext uri="{FF2B5EF4-FFF2-40B4-BE49-F238E27FC236}">
                    <a16:creationId xmlns:a16="http://schemas.microsoft.com/office/drawing/2014/main" id="{E1E34324-8B65-425C-B62A-D130E38AE1D0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" name="Arrow: Striped Right 17">
                <a:extLst>
                  <a:ext uri="{FF2B5EF4-FFF2-40B4-BE49-F238E27FC236}">
                    <a16:creationId xmlns:a16="http://schemas.microsoft.com/office/drawing/2014/main" id="{0D5F3A53-CAED-4F51-B74D-3AF11F2D2E0D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9" name="Arrow: Striped Right 18">
                <a:extLst>
                  <a:ext uri="{FF2B5EF4-FFF2-40B4-BE49-F238E27FC236}">
                    <a16:creationId xmlns:a16="http://schemas.microsoft.com/office/drawing/2014/main" id="{B06FC636-1965-4687-A0C7-3CB8AE6BD233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9463" name="Group 11">
              <a:extLst>
                <a:ext uri="{FF2B5EF4-FFF2-40B4-BE49-F238E27FC236}">
                  <a16:creationId xmlns:a16="http://schemas.microsoft.com/office/drawing/2014/main" id="{3C13DBCC-F39C-446E-A9FC-3D83EBFD1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7897" y="5361081"/>
              <a:ext cx="1295473" cy="990575"/>
              <a:chOff x="7792823" y="4259645"/>
              <a:chExt cx="1219269" cy="990575"/>
            </a:xfrm>
          </p:grpSpPr>
          <p:sp>
            <p:nvSpPr>
              <p:cNvPr id="14" name="Arrow: Striped Right 13">
                <a:extLst>
                  <a:ext uri="{FF2B5EF4-FFF2-40B4-BE49-F238E27FC236}">
                    <a16:creationId xmlns:a16="http://schemas.microsoft.com/office/drawing/2014/main" id="{BCF2A466-95EF-4493-B4A5-221B879D2FA2}"/>
                  </a:ext>
                </a:extLst>
              </p:cNvPr>
              <p:cNvSpPr/>
              <p:nvPr/>
            </p:nvSpPr>
            <p:spPr bwMode="auto">
              <a:xfrm>
                <a:off x="7792823" y="425964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:a16="http://schemas.microsoft.com/office/drawing/2014/main" id="{535D2752-61C4-49AF-B9DD-DA048DF3A8F8}"/>
                  </a:ext>
                </a:extLst>
              </p:cNvPr>
              <p:cNvSpPr/>
              <p:nvPr/>
            </p:nvSpPr>
            <p:spPr bwMode="auto">
              <a:xfrm>
                <a:off x="8097641" y="425964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Arrow: Striped Right 15">
                <a:extLst>
                  <a:ext uri="{FF2B5EF4-FFF2-40B4-BE49-F238E27FC236}">
                    <a16:creationId xmlns:a16="http://schemas.microsoft.com/office/drawing/2014/main" id="{CF89B2A7-4FF8-43A7-9875-18853256713D}"/>
                  </a:ext>
                </a:extLst>
              </p:cNvPr>
              <p:cNvSpPr/>
              <p:nvPr/>
            </p:nvSpPr>
            <p:spPr bwMode="auto">
              <a:xfrm>
                <a:off x="8378550" y="425964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9464" name="Arrow: Pentagon 12">
              <a:extLst>
                <a:ext uri="{FF2B5EF4-FFF2-40B4-BE49-F238E27FC236}">
                  <a16:creationId xmlns:a16="http://schemas.microsoft.com/office/drawing/2014/main" id="{BB62D3CC-D322-4F5B-BD61-DB88D234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ro-RO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o-RO" sz="2000" dirty="0">
                  <a:solidFill>
                    <a:schemeClr val="bg1"/>
                  </a:solidFill>
                  <a:latin typeface="Georgia" panose="02040502050405020303" pitchFamily="18" charset="0"/>
                </a:rPr>
                <a:t>    </a:t>
              </a:r>
            </a:p>
            <a:p>
              <a:pPr eaLnBrk="1" hangingPunct="1">
                <a:lnSpc>
                  <a:spcPct val="80000"/>
                </a:lnSpc>
              </a:pPr>
              <a:endParaRPr lang="en-GB" altLang="en-US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Rectangle 3">
            <a:extLst>
              <a:ext uri="{FF2B5EF4-FFF2-40B4-BE49-F238E27FC236}">
                <a16:creationId xmlns:a16="http://schemas.microsoft.com/office/drawing/2014/main" id="{7DA53B07-D3B2-4222-ADBD-62CDADC673AA}"/>
              </a:ext>
            </a:extLst>
          </p:cNvPr>
          <p:cNvSpPr txBox="1">
            <a:spLocks noChangeArrowheads="1"/>
          </p:cNvSpPr>
          <p:nvPr/>
        </p:nvSpPr>
        <p:spPr>
          <a:xfrm>
            <a:off x="1729250" y="228743"/>
            <a:ext cx="743585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x-none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Caracteristici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o-RO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ehnice</a:t>
            </a: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x_Picture 4">
            <a:extLst>
              <a:ext uri="{FF2B5EF4-FFF2-40B4-BE49-F238E27FC236}">
                <a16:creationId xmlns:a16="http://schemas.microsoft.com/office/drawing/2014/main" id="{7BB30EF7-488F-40DC-8DC6-1EDCDA5B5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67" y="4391410"/>
            <a:ext cx="3546803" cy="19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5515235F-18E9-41A6-936B-F7B30CB85247}"/>
              </a:ext>
            </a:extLst>
          </p:cNvPr>
          <p:cNvSpPr txBox="1"/>
          <p:nvPr/>
        </p:nvSpPr>
        <p:spPr>
          <a:xfrm>
            <a:off x="1875278" y="5958089"/>
            <a:ext cx="4265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Stația Progresu imagine de prezentare a clădiri noi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543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3607C18-742A-4093-989F-6BF22ED3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04127"/>
              </p:ext>
            </p:extLst>
          </p:nvPr>
        </p:nvGraphicFramePr>
        <p:xfrm>
          <a:off x="428626" y="1341351"/>
          <a:ext cx="9477374" cy="5010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9477374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5010585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93D9704E-E6A9-49CA-BEAC-724A4D629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882" y="1175585"/>
            <a:ext cx="8965744" cy="5010585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podețe noi și 13 podețe reparate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pasaje rutiere reparate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pasarelă pietonală înlocuită cu una nouă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de consolidare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de telecomunicații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de semnalizare c.f.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de electrificare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de protecție a mediului (subtraversări pentru animale, panouri fonoabsorbante, perdele naturale etc.)</a:t>
            </a:r>
            <a:endParaRPr lang="ro-RO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ro-RO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ro-RO" sz="16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en-GB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700"/>
              </a:lnSpc>
              <a:spcBef>
                <a:spcPts val="0"/>
              </a:spcBef>
              <a:buNone/>
            </a:pPr>
            <a:endParaRPr lang="ro-RO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459" name="Group 9">
            <a:extLst>
              <a:ext uri="{FF2B5EF4-FFF2-40B4-BE49-F238E27FC236}">
                <a16:creationId xmlns:a16="http://schemas.microsoft.com/office/drawing/2014/main" id="{642C24BB-0E58-4096-94D1-C3E237F21A63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89001" cy="5980198"/>
            <a:chOff x="47123" y="31630"/>
            <a:chExt cx="8989505" cy="5980048"/>
          </a:xfrm>
        </p:grpSpPr>
        <p:grpSp>
          <p:nvGrpSpPr>
            <p:cNvPr id="19462" name="Group 10">
              <a:extLst>
                <a:ext uri="{FF2B5EF4-FFF2-40B4-BE49-F238E27FC236}">
                  <a16:creationId xmlns:a16="http://schemas.microsoft.com/office/drawing/2014/main" id="{FA04082B-0205-494E-829B-33FACDD33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7" name="Arrow: Striped Right 16">
                <a:extLst>
                  <a:ext uri="{FF2B5EF4-FFF2-40B4-BE49-F238E27FC236}">
                    <a16:creationId xmlns:a16="http://schemas.microsoft.com/office/drawing/2014/main" id="{E1E34324-8B65-425C-B62A-D130E38AE1D0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" name="Arrow: Striped Right 17">
                <a:extLst>
                  <a:ext uri="{FF2B5EF4-FFF2-40B4-BE49-F238E27FC236}">
                    <a16:creationId xmlns:a16="http://schemas.microsoft.com/office/drawing/2014/main" id="{0D5F3A53-CAED-4F51-B74D-3AF11F2D2E0D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9" name="Arrow: Striped Right 18">
                <a:extLst>
                  <a:ext uri="{FF2B5EF4-FFF2-40B4-BE49-F238E27FC236}">
                    <a16:creationId xmlns:a16="http://schemas.microsoft.com/office/drawing/2014/main" id="{B06FC636-1965-4687-A0C7-3CB8AE6BD233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9463" name="Group 11">
              <a:extLst>
                <a:ext uri="{FF2B5EF4-FFF2-40B4-BE49-F238E27FC236}">
                  <a16:creationId xmlns:a16="http://schemas.microsoft.com/office/drawing/2014/main" id="{3C13DBCC-F39C-446E-A9FC-3D83EBFD1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1155" y="5021102"/>
              <a:ext cx="1295473" cy="990576"/>
              <a:chOff x="7814713" y="3919666"/>
              <a:chExt cx="1219269" cy="990576"/>
            </a:xfrm>
          </p:grpSpPr>
          <p:sp>
            <p:nvSpPr>
              <p:cNvPr id="14" name="Arrow: Striped Right 13">
                <a:extLst>
                  <a:ext uri="{FF2B5EF4-FFF2-40B4-BE49-F238E27FC236}">
                    <a16:creationId xmlns:a16="http://schemas.microsoft.com/office/drawing/2014/main" id="{BCF2A466-95EF-4493-B4A5-221B879D2FA2}"/>
                  </a:ext>
                </a:extLst>
              </p:cNvPr>
              <p:cNvSpPr/>
              <p:nvPr/>
            </p:nvSpPr>
            <p:spPr bwMode="auto">
              <a:xfrm>
                <a:off x="7814713" y="3919666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:a16="http://schemas.microsoft.com/office/drawing/2014/main" id="{535D2752-61C4-49AF-B9DD-DA048DF3A8F8}"/>
                  </a:ext>
                </a:extLst>
              </p:cNvPr>
              <p:cNvSpPr/>
              <p:nvPr/>
            </p:nvSpPr>
            <p:spPr bwMode="auto">
              <a:xfrm>
                <a:off x="8119531" y="3919666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Arrow: Striped Right 15">
                <a:extLst>
                  <a:ext uri="{FF2B5EF4-FFF2-40B4-BE49-F238E27FC236}">
                    <a16:creationId xmlns:a16="http://schemas.microsoft.com/office/drawing/2014/main" id="{CF89B2A7-4FF8-43A7-9875-18853256713D}"/>
                  </a:ext>
                </a:extLst>
              </p:cNvPr>
              <p:cNvSpPr/>
              <p:nvPr/>
            </p:nvSpPr>
            <p:spPr bwMode="auto">
              <a:xfrm>
                <a:off x="8400440" y="3919667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9464" name="Arrow: Pentagon 12">
              <a:extLst>
                <a:ext uri="{FF2B5EF4-FFF2-40B4-BE49-F238E27FC236}">
                  <a16:creationId xmlns:a16="http://schemas.microsoft.com/office/drawing/2014/main" id="{BB62D3CC-D322-4F5B-BD61-DB88D234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ro-RO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o-RO" sz="2000" dirty="0">
                  <a:solidFill>
                    <a:schemeClr val="bg1"/>
                  </a:solidFill>
                  <a:latin typeface="Georgia" panose="02040502050405020303" pitchFamily="18" charset="0"/>
                </a:rPr>
                <a:t>    </a:t>
              </a:r>
            </a:p>
            <a:p>
              <a:pPr eaLnBrk="1" hangingPunct="1">
                <a:lnSpc>
                  <a:spcPct val="80000"/>
                </a:lnSpc>
              </a:pPr>
              <a:endParaRPr lang="en-GB" altLang="en-US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Rectangle 3">
            <a:extLst>
              <a:ext uri="{FF2B5EF4-FFF2-40B4-BE49-F238E27FC236}">
                <a16:creationId xmlns:a16="http://schemas.microsoft.com/office/drawing/2014/main" id="{7DA53B07-D3B2-4222-ADBD-62CDADC673AA}"/>
              </a:ext>
            </a:extLst>
          </p:cNvPr>
          <p:cNvSpPr txBox="1">
            <a:spLocks noChangeArrowheads="1"/>
          </p:cNvSpPr>
          <p:nvPr/>
        </p:nvSpPr>
        <p:spPr>
          <a:xfrm>
            <a:off x="1729250" y="228743"/>
            <a:ext cx="743585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x-none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Caracteristici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o-RO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ehnice</a:t>
            </a: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3DD86FB1-DA70-43B2-B210-AD45328F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79" y="4823166"/>
            <a:ext cx="3497367" cy="1407776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365EE34C-977F-4EE0-B688-C26C047F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4" y="4574390"/>
            <a:ext cx="2730322" cy="1835997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7FD26DE1-5822-46D3-A8CB-9197BBDF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63" y="1418708"/>
            <a:ext cx="3692107" cy="1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F66713FA-CB88-4F7F-97B4-13A2D2DD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o-RO" altLang="ro-RO" sz="1800"/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CBDC541A-60CB-414A-99A9-A66488F41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9" y="1701018"/>
            <a:ext cx="7901122" cy="1374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o-RO" altLang="en-US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Achiziție contract de proiectare și execuție  lucrări</a:t>
            </a:r>
            <a:r>
              <a:rPr lang="en-GB" altLang="en-US" sz="180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  <a:r>
              <a:rPr lang="ro-RO" altLang="en-US" sz="180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în derulare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o-RO" altLang="en-US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2532" name="Group 3">
            <a:extLst>
              <a:ext uri="{FF2B5EF4-FFF2-40B4-BE49-F238E27FC236}">
                <a16:creationId xmlns:a16="http://schemas.microsoft.com/office/drawing/2014/main" id="{6BB7DB5F-4118-42DD-A60B-445F38A340A1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22534" name="Group 4">
              <a:extLst>
                <a:ext uri="{FF2B5EF4-FFF2-40B4-BE49-F238E27FC236}">
                  <a16:creationId xmlns:a16="http://schemas.microsoft.com/office/drawing/2014/main" id="{48F2AB81-69D1-422C-9A31-69BC3D67C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19A71A10-B5C1-4190-A7ED-BC5CB12ADBA1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D7C0848C-9220-455A-9001-C177E5544161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Arrow: Striped Right 12">
                <a:extLst>
                  <a:ext uri="{FF2B5EF4-FFF2-40B4-BE49-F238E27FC236}">
                    <a16:creationId xmlns:a16="http://schemas.microsoft.com/office/drawing/2014/main" id="{EA7A21FF-0571-43AF-BF13-959314809E9B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22535" name="Group 5">
              <a:extLst>
                <a:ext uri="{FF2B5EF4-FFF2-40B4-BE49-F238E27FC236}">
                  <a16:creationId xmlns:a16="http://schemas.microsoft.com/office/drawing/2014/main" id="{B96746BC-CBD9-4E57-A846-9A4211809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8" name="Arrow: Striped Right 7">
                <a:extLst>
                  <a:ext uri="{FF2B5EF4-FFF2-40B4-BE49-F238E27FC236}">
                    <a16:creationId xmlns:a16="http://schemas.microsoft.com/office/drawing/2014/main" id="{1E3FD9B8-6A21-4F01-99B8-722CEFFC19E6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7551FBBC-EDF7-47D8-BE45-8E70517C9AD4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02D60E8C-121E-4A56-9944-89F13FBE7F54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22536" name="Arrow: Pentagon 6">
              <a:extLst>
                <a:ext uri="{FF2B5EF4-FFF2-40B4-BE49-F238E27FC236}">
                  <a16:creationId xmlns:a16="http://schemas.microsoft.com/office/drawing/2014/main" id="{F27FF1ED-2191-4906-8DBA-D3A39973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22533" name="TextBox 14">
            <a:extLst>
              <a:ext uri="{FF2B5EF4-FFF2-40B4-BE49-F238E27FC236}">
                <a16:creationId xmlns:a16="http://schemas.microsoft.com/office/drawing/2014/main" id="{6F772B2A-1E3B-413A-A3B1-27D6EE36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63539"/>
            <a:ext cx="4572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o-RO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Stadiul proiectului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Arrow: Pentagon 14">
            <a:extLst>
              <a:ext uri="{FF2B5EF4-FFF2-40B4-BE49-F238E27FC236}">
                <a16:creationId xmlns:a16="http://schemas.microsoft.com/office/drawing/2014/main" id="{CA07B828-3C6D-4B3B-B3DC-3F3BA0F887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0000" y="6107114"/>
            <a:ext cx="7366000" cy="598486"/>
          </a:xfrm>
          <a:prstGeom prst="homePlate">
            <a:avLst>
              <a:gd name="adj" fmla="val 83939"/>
            </a:avLst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altLang="en-US" sz="2000">
              <a:latin typeface="Georgia" panose="02040502050405020303" pitchFamily="18" charset="0"/>
            </a:endParaRPr>
          </a:p>
        </p:txBody>
      </p:sp>
      <p:sp>
        <p:nvSpPr>
          <p:cNvPr id="23561" name="TextBox 26">
            <a:extLst>
              <a:ext uri="{FF2B5EF4-FFF2-40B4-BE49-F238E27FC236}">
                <a16:creationId xmlns:a16="http://schemas.microsoft.com/office/drawing/2014/main" id="{73074F3B-BB58-4CA6-A159-A81CC6D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6216688"/>
            <a:ext cx="6785903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000" dirty="0">
                <a:solidFill>
                  <a:srgbClr val="0E304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 acestei publicații aparține exclusv autorului și nu reflectă în mod necesar opinia Uniunii Europene.</a:t>
            </a:r>
            <a:endParaRPr lang="en-GB" sz="1000" dirty="0">
              <a:solidFill>
                <a:srgbClr val="0E30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ro-RO" sz="1000" dirty="0">
              <a:solidFill>
                <a:srgbClr val="0E304A"/>
              </a:solidFill>
              <a:latin typeface="Georgia" panose="02040502050405020303" pitchFamily="18" charset="0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C8969BE-4B22-4E55-BBE9-E6B6DF8AB615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31750"/>
            <a:ext cx="1219200" cy="990600"/>
            <a:chOff x="533400" y="457200"/>
            <a:chExt cx="1219200" cy="990600"/>
          </a:xfrm>
        </p:grpSpPr>
        <p:sp>
          <p:nvSpPr>
            <p:cNvPr id="19" name="Arrow: Striped Right 18">
              <a:extLst>
                <a:ext uri="{FF2B5EF4-FFF2-40B4-BE49-F238E27FC236}">
                  <a16:creationId xmlns:a16="http://schemas.microsoft.com/office/drawing/2014/main" id="{B97A0E1C-CBFB-4DF5-8190-59E8CEE54C0E}"/>
                </a:ext>
              </a:extLst>
            </p:cNvPr>
            <p:cNvSpPr/>
            <p:nvPr/>
          </p:nvSpPr>
          <p:spPr bwMode="auto">
            <a:xfrm>
              <a:off x="533400" y="457200"/>
              <a:ext cx="633413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4C001952-782D-4CD4-984B-DDC799E37AEE}"/>
                </a:ext>
              </a:extLst>
            </p:cNvPr>
            <p:cNvSpPr/>
            <p:nvPr/>
          </p:nvSpPr>
          <p:spPr bwMode="auto">
            <a:xfrm>
              <a:off x="838200" y="457200"/>
              <a:ext cx="633413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3" name="Arrow: Striped Right 22">
              <a:extLst>
                <a:ext uri="{FF2B5EF4-FFF2-40B4-BE49-F238E27FC236}">
                  <a16:creationId xmlns:a16="http://schemas.microsoft.com/office/drawing/2014/main" id="{3DB97D65-6602-45D4-9D72-0095B6118AAC}"/>
                </a:ext>
              </a:extLst>
            </p:cNvPr>
            <p:cNvSpPr/>
            <p:nvPr/>
          </p:nvSpPr>
          <p:spPr bwMode="auto">
            <a:xfrm>
              <a:off x="1119188" y="457200"/>
              <a:ext cx="633412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grpSp>
        <p:nvGrpSpPr>
          <p:cNvPr id="23564" name="Group 13">
            <a:extLst>
              <a:ext uri="{FF2B5EF4-FFF2-40B4-BE49-F238E27FC236}">
                <a16:creationId xmlns:a16="http://schemas.microsoft.com/office/drawing/2014/main" id="{CDBBE1C3-4665-4E6E-9354-985E7CA2A8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23213" y="5829300"/>
            <a:ext cx="1371600" cy="990600"/>
            <a:chOff x="7772400" y="4648200"/>
            <a:chExt cx="1219200" cy="990600"/>
          </a:xfrm>
        </p:grpSpPr>
        <p:sp>
          <p:nvSpPr>
            <p:cNvPr id="16" name="Arrow: Striped Right 15">
              <a:extLst>
                <a:ext uri="{FF2B5EF4-FFF2-40B4-BE49-F238E27FC236}">
                  <a16:creationId xmlns:a16="http://schemas.microsoft.com/office/drawing/2014/main" id="{F0837A27-6484-4333-A73B-751A50D4F0F7}"/>
                </a:ext>
              </a:extLst>
            </p:cNvPr>
            <p:cNvSpPr/>
            <p:nvPr/>
          </p:nvSpPr>
          <p:spPr bwMode="auto">
            <a:xfrm>
              <a:off x="7772400" y="4648200"/>
              <a:ext cx="633589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7" name="Arrow: Striped Right 16">
              <a:extLst>
                <a:ext uri="{FF2B5EF4-FFF2-40B4-BE49-F238E27FC236}">
                  <a16:creationId xmlns:a16="http://schemas.microsoft.com/office/drawing/2014/main" id="{D3AA694E-889C-4934-9BE4-2BFACFB723E0}"/>
                </a:ext>
              </a:extLst>
            </p:cNvPr>
            <p:cNvSpPr/>
            <p:nvPr/>
          </p:nvSpPr>
          <p:spPr bwMode="auto">
            <a:xfrm>
              <a:off x="8077200" y="4648200"/>
              <a:ext cx="633589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" name="Arrow: Striped Right 17">
              <a:extLst>
                <a:ext uri="{FF2B5EF4-FFF2-40B4-BE49-F238E27FC236}">
                  <a16:creationId xmlns:a16="http://schemas.microsoft.com/office/drawing/2014/main" id="{9188E2CD-71ED-43BD-847E-3FD1E6A0FAFF}"/>
                </a:ext>
              </a:extLst>
            </p:cNvPr>
            <p:cNvSpPr/>
            <p:nvPr/>
          </p:nvSpPr>
          <p:spPr bwMode="auto">
            <a:xfrm>
              <a:off x="8358012" y="4648200"/>
              <a:ext cx="633588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pic>
        <p:nvPicPr>
          <p:cNvPr id="1028" name="Picture 4" descr="Facebook pune gând rău reclamelor pentru cripto-monede">
            <a:extLst>
              <a:ext uri="{FF2B5EF4-FFF2-40B4-BE49-F238E27FC236}">
                <a16:creationId xmlns:a16="http://schemas.microsoft.com/office/drawing/2014/main" id="{2DBE03C7-BD17-414E-A469-3D279376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6" y="5234081"/>
            <a:ext cx="498311" cy="1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llow Us On LinkedIn Logo - LogoDix">
            <a:extLst>
              <a:ext uri="{FF2B5EF4-FFF2-40B4-BE49-F238E27FC236}">
                <a16:creationId xmlns:a16="http://schemas.microsoft.com/office/drawing/2014/main" id="{7EE2FD11-6245-4F86-8D84-7C0EF703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6" y="5047178"/>
            <a:ext cx="498311" cy="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ouTube HDR Playback Comes to the Galaxy S8 and Xperia XZ Premium">
            <a:extLst>
              <a:ext uri="{FF2B5EF4-FFF2-40B4-BE49-F238E27FC236}">
                <a16:creationId xmlns:a16="http://schemas.microsoft.com/office/drawing/2014/main" id="{095ADA05-2595-4082-BD0C-21527261D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6" b="11878"/>
          <a:stretch/>
        </p:blipFill>
        <p:spPr bwMode="auto">
          <a:xfrm>
            <a:off x="4247856" y="4889345"/>
            <a:ext cx="472953" cy="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46720C-756E-1508-D0BB-E9A2C79DAF81}"/>
              </a:ext>
            </a:extLst>
          </p:cNvPr>
          <p:cNvGrpSpPr/>
          <p:nvPr/>
        </p:nvGrpSpPr>
        <p:grpSpPr>
          <a:xfrm>
            <a:off x="1356767" y="1526382"/>
            <a:ext cx="1908721" cy="4076700"/>
            <a:chOff x="1356767" y="1526382"/>
            <a:chExt cx="1908721" cy="40767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EA98C1-68BE-4643-BD46-3CDBB7757F00}"/>
                </a:ext>
              </a:extLst>
            </p:cNvPr>
            <p:cNvSpPr/>
            <p:nvPr/>
          </p:nvSpPr>
          <p:spPr>
            <a:xfrm>
              <a:off x="1430338" y="1845471"/>
              <a:ext cx="1744662" cy="339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46"/>
            </a:p>
          </p:txBody>
        </p:sp>
        <p:sp>
          <p:nvSpPr>
            <p:cNvPr id="21" name="Google Shape;1760;p45">
              <a:extLst>
                <a:ext uri="{FF2B5EF4-FFF2-40B4-BE49-F238E27FC236}">
                  <a16:creationId xmlns:a16="http://schemas.microsoft.com/office/drawing/2014/main" id="{E74003B0-B5F9-42B5-9C63-23CD4C084886}"/>
                </a:ext>
              </a:extLst>
            </p:cNvPr>
            <p:cNvSpPr/>
            <p:nvPr/>
          </p:nvSpPr>
          <p:spPr>
            <a:xfrm>
              <a:off x="1366838" y="1526382"/>
              <a:ext cx="1898650" cy="4076700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84392" tIns="84392" rIns="84392" bIns="84392" anchor="ctr"/>
            <a:lstStyle/>
            <a:p>
              <a:pPr>
                <a:defRPr/>
              </a:pPr>
              <a:endParaRPr sz="1292"/>
            </a:p>
          </p:txBody>
        </p:sp>
        <p:pic>
          <p:nvPicPr>
            <p:cNvPr id="23557" name="Picture 2">
              <a:extLst>
                <a:ext uri="{FF2B5EF4-FFF2-40B4-BE49-F238E27FC236}">
                  <a16:creationId xmlns:a16="http://schemas.microsoft.com/office/drawing/2014/main" id="{5516E5D7-70F7-42EE-BA9D-DC2C79CA6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13" y="4683921"/>
              <a:ext cx="850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" descr="Imagini pentru logo guvern">
              <a:extLst>
                <a:ext uri="{FF2B5EF4-FFF2-40B4-BE49-F238E27FC236}">
                  <a16:creationId xmlns:a16="http://schemas.microsoft.com/office/drawing/2014/main" id="{D22EC226-7B26-4177-ACAD-DEAD730AF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25" y="1959388"/>
              <a:ext cx="82073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Box 24">
              <a:extLst>
                <a:ext uri="{FF2B5EF4-FFF2-40B4-BE49-F238E27FC236}">
                  <a16:creationId xmlns:a16="http://schemas.microsoft.com/office/drawing/2014/main" id="{4F5A0AAE-A519-4D00-A25E-664F44EE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571" y="3612895"/>
              <a:ext cx="1714500" cy="91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lnSpc>
                  <a:spcPts val="1260"/>
                </a:lnSpc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  <a:defRPr sz="1050">
                  <a:solidFill>
                    <a:srgbClr val="0B2159"/>
                  </a:solidFill>
                  <a:latin typeface="Georgia" panose="02040502050405020303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o-RO" dirty="0"/>
                <a:t>Proiectul este cofinanțat </a:t>
              </a:r>
              <a:r>
                <a:rPr lang="en-GB" dirty="0"/>
                <a:t>de  Uniunea European</a:t>
              </a:r>
              <a:r>
                <a:rPr lang="ro-RO" dirty="0"/>
                <a:t>ă prin programul</a:t>
              </a:r>
            </a:p>
            <a:p>
              <a:r>
                <a:rPr lang="ro-RO" dirty="0"/>
                <a:t> CEF – Transport</a:t>
              </a:r>
            </a:p>
            <a:p>
              <a:endParaRPr lang="en-GB" altLang="en-US" dirty="0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177E4681-3CE2-438C-85C1-807A94BA0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767" y="2691421"/>
              <a:ext cx="1898650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ts val="1200"/>
                </a:lnSpc>
                <a:buNone/>
              </a:pPr>
              <a:r>
                <a:rPr lang="ro-RO" sz="1200" dirty="0">
                  <a:solidFill>
                    <a:srgbClr val="C00000"/>
                  </a:solidFill>
                  <a:latin typeface="Georgia" pitchFamily="18"/>
                </a:rPr>
                <a:t>101122601  </a:t>
              </a:r>
            </a:p>
            <a:p>
              <a:pPr algn="ctr">
                <a:lnSpc>
                  <a:spcPts val="1200"/>
                </a:lnSpc>
                <a:buNone/>
              </a:pPr>
              <a:r>
                <a:rPr lang="ro-RO" sz="1200" dirty="0">
                  <a:solidFill>
                    <a:srgbClr val="C00000"/>
                  </a:solidFill>
                  <a:latin typeface="Georgia" pitchFamily="18"/>
                </a:rPr>
                <a:t>22 - RO – TC – Giurgiu Stage II</a:t>
              </a:r>
            </a:p>
            <a:p>
              <a:pPr algn="ctr">
                <a:lnSpc>
                  <a:spcPts val="1200"/>
                </a:lnSpc>
                <a:buNone/>
              </a:pPr>
              <a:r>
                <a:rPr lang="ro-RO" sz="1000" dirty="0">
                  <a:solidFill>
                    <a:srgbClr val="C00000"/>
                  </a:solidFill>
                  <a:latin typeface="Georgia" pitchFamily="18"/>
                </a:rPr>
                <a:t>CEF-T-2022-CORECOEN</a:t>
              </a:r>
            </a:p>
            <a:p>
              <a:pPr algn="ctr">
                <a:lnSpc>
                  <a:spcPts val="1200"/>
                </a:lnSpc>
                <a:buNone/>
              </a:pPr>
              <a:endParaRPr lang="ro-RO" altLang="en-US" sz="12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5B97ED-B41D-4EED-527F-6D6355AE4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71" y="1873833"/>
              <a:ext cx="724766" cy="7334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C1A6E7-6043-43FC-9270-42E2825149D8}"/>
              </a:ext>
            </a:extLst>
          </p:cNvPr>
          <p:cNvSpPr txBox="1"/>
          <p:nvPr/>
        </p:nvSpPr>
        <p:spPr>
          <a:xfrm>
            <a:off x="4759789" y="4579920"/>
            <a:ext cx="4866125" cy="85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o-RO" sz="1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https://cfr.ro/proiecte-cef-2021-2027/</a:t>
            </a:r>
          </a:p>
          <a:p>
            <a:pPr>
              <a:lnSpc>
                <a:spcPts val="1500"/>
              </a:lnSpc>
            </a:pPr>
            <a:r>
              <a:rPr lang="ro-RO" sz="12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https://bit.ly/3SCoh0W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lang="ro-RO" sz="12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https://www.linkedin.com/company/cfr-infrastructură/</a:t>
            </a:r>
            <a:endParaRPr lang="ro-RO" sz="1200" dirty="0">
              <a:solidFill>
                <a:schemeClr val="bg1"/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1500"/>
              </a:lnSpc>
            </a:pPr>
            <a:r>
              <a:rPr lang="en-GB" sz="12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https://www.facebook.com/cfrinfrastructura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A4 Paper (210x297 mm)</PresentationFormat>
  <Paragraphs>88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Georgia</vt:lpstr>
      <vt:lpstr>Times New Roman</vt:lpstr>
      <vt:lpstr>Trebuchet MS</vt:lpstr>
      <vt:lpstr>Wingdings</vt:lpstr>
      <vt:lpstr>Office Theme</vt:lpstr>
      <vt:lpstr>Modernizarea liniei de cale ferată  București Nord – Jilava – Giurgiu Nord – Giurgiu Nord Frontieră – etapa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2024-12-20T08:47:45Z</dcterms:modified>
</cp:coreProperties>
</file>